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64" r:id="rId4"/>
    <p:sldId id="279" r:id="rId5"/>
    <p:sldId id="278" r:id="rId6"/>
    <p:sldId id="298" r:id="rId7"/>
    <p:sldId id="299" r:id="rId8"/>
    <p:sldId id="300" r:id="rId9"/>
    <p:sldId id="311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295" r:id="rId21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landersArtSans-Bold" panose="00000800000000000000" pitchFamily="2" charset="0"/>
      <p:bold r:id="rId28"/>
    </p:embeddedFont>
    <p:embeddedFont>
      <p:font typeface="FlandersArtSans-Regular" panose="00000500000000000000" pitchFamily="2" charset="0"/>
      <p:regular r:id="rId29"/>
    </p:embeddedFont>
    <p:embeddedFont>
      <p:font typeface="FlandersArtSerif-Regular" panose="00000500000000000000" pitchFamily="2" charset="0"/>
      <p:regular r:id="rId30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9B9B"/>
    <a:srgbClr val="646464"/>
    <a:srgbClr val="008571"/>
    <a:srgbClr val="FFFF00"/>
    <a:srgbClr val="717171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86394" autoAdjust="0"/>
  </p:normalViewPr>
  <p:slideViewPr>
    <p:cSldViewPr snapToGrid="0" showGuides="1">
      <p:cViewPr>
        <p:scale>
          <a:sx n="70" d="100"/>
          <a:sy n="70" d="100"/>
        </p:scale>
        <p:origin x="1158" y="516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8" d="100"/>
          <a:sy n="178" d="100"/>
        </p:scale>
        <p:origin x="-5776" y="-10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9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17-6-2015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17/06/2015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0927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5703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271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16" y="338201"/>
            <a:ext cx="1858808" cy="7239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6525"/>
            <a:ext cx="8553506" cy="6265475"/>
            <a:chOff x="288000" y="288000"/>
            <a:chExt cx="8553506" cy="6265475"/>
          </a:xfrm>
          <a:solidFill>
            <a:schemeClr val="tx2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1" y="621339"/>
            <a:ext cx="184875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0" y="288000"/>
            <a:ext cx="7379999" cy="6265475"/>
            <a:chOff x="1476000" y="288000"/>
            <a:chExt cx="7379999" cy="6265475"/>
          </a:xfrm>
          <a:solidFill>
            <a:schemeClr val="tx2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8" y="333042"/>
            <a:ext cx="1848752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tx2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28278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17/06/2015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3" y="5907286"/>
            <a:ext cx="1848752" cy="720000"/>
          </a:xfrm>
          <a:prstGeom prst="rect">
            <a:avLst/>
          </a:prstGeom>
        </p:spPr>
      </p:pic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17/06/2015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>
                <a:solidFill>
                  <a:schemeClr val="bg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45" y="327606"/>
            <a:ext cx="1858808" cy="723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17/06/2015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3" y="5896568"/>
            <a:ext cx="184875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17/06/2015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9" y="5901927"/>
            <a:ext cx="184875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17/06/2015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4" y="5896568"/>
            <a:ext cx="184875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17/06/2015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7" y="5912644"/>
            <a:ext cx="184875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17/06/2015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4" y="5901927"/>
            <a:ext cx="184875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  <a:solidFill>
            <a:schemeClr val="tx2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0" y="621339"/>
            <a:ext cx="1848751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BE" dirty="0" smtClean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17/06/2015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4" r:id="rId4"/>
    <p:sldLayoutId id="2147483678" r:id="rId5"/>
    <p:sldLayoutId id="2147483650" r:id="rId6"/>
    <p:sldLayoutId id="2147483652" r:id="rId7"/>
    <p:sldLayoutId id="2147483655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chemeClr val="tx1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0"/>
        </a:buBlip>
        <a:defRPr sz="2200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1"/>
        </a:buBlip>
        <a:defRPr sz="2200" kern="1200" spc="0">
          <a:solidFill>
            <a:schemeClr val="bg1">
              <a:lumMod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2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3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0"/>
        </a:buBlip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17/06/2015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BE" dirty="0" smtClean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200" kern="1200" spc="0" baseline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7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9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r="7100"/>
          <a:stretch>
            <a:fillRect/>
          </a:stretch>
        </p:blipFill>
        <p:spPr>
          <a:xfrm>
            <a:off x="304800" y="0"/>
            <a:ext cx="8839200" cy="6858000"/>
          </a:xfrm>
        </p:spPr>
      </p:pic>
      <p:sp>
        <p:nvSpPr>
          <p:cNvPr id="18" name="Titel 17"/>
          <p:cNvSpPr>
            <a:spLocks noGrp="1"/>
          </p:cNvSpPr>
          <p:nvPr>
            <p:ph type="ctrTitle"/>
          </p:nvPr>
        </p:nvSpPr>
        <p:spPr>
          <a:xfrm>
            <a:off x="2021539" y="1937202"/>
            <a:ext cx="4980976" cy="2073600"/>
          </a:xfrm>
        </p:spPr>
        <p:txBody>
          <a:bodyPr anchor="b"/>
          <a:lstStyle/>
          <a:p>
            <a:r>
              <a:rPr lang="nl-BE" dirty="0" smtClean="0"/>
              <a:t>Vlaamse Regulator voor de Media</a:t>
            </a:r>
            <a:endParaRPr lang="nl-BE" dirty="0"/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5"/>
          </p:nvPr>
        </p:nvSpPr>
        <p:spPr>
          <a:xfrm>
            <a:off x="4426123" y="5948004"/>
            <a:ext cx="4435200" cy="766398"/>
          </a:xfrm>
        </p:spPr>
        <p:txBody>
          <a:bodyPr/>
          <a:lstStyle/>
          <a:p>
            <a:r>
              <a:rPr lang="nl-BE" sz="1800" b="1" dirty="0">
                <a:latin typeface="Arial" charset="0"/>
              </a:rPr>
              <a:t>Toezicht naleving beheerovereenkomst VRT </a:t>
            </a:r>
            <a:r>
              <a:rPr lang="nl-BE" sz="1800" b="1" dirty="0" smtClean="0">
                <a:latin typeface="Arial" charset="0"/>
              </a:rPr>
              <a:t>2014</a:t>
            </a:r>
            <a:endParaRPr lang="nl-BE" sz="1800" b="1" dirty="0">
              <a:latin typeface="Arial" charset="0"/>
            </a:endParaRPr>
          </a:p>
          <a:p>
            <a:r>
              <a:rPr lang="fr-FR" sz="1800" b="1" dirty="0">
                <a:latin typeface="Arial" charset="0"/>
              </a:rPr>
              <a:t> </a:t>
            </a:r>
          </a:p>
          <a:p>
            <a:endParaRPr lang="nl-BE" dirty="0"/>
          </a:p>
        </p:txBody>
      </p:sp>
      <p:pic>
        <p:nvPicPr>
          <p:cNvPr id="21" name="Tijdelijke aanduiding voor afbeelding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515" y="319584"/>
            <a:ext cx="1858808" cy="81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1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ts val="3800"/>
              </a:lnSpc>
            </a:pP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Belangrijkste</a:t>
            </a:r>
            <a:r>
              <a:rPr lang="fr-FR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resultaten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1296000" y="1285103"/>
            <a:ext cx="7416000" cy="4506097"/>
          </a:xfrm>
        </p:spPr>
        <p:txBody>
          <a:bodyPr/>
          <a:lstStyle/>
          <a:p>
            <a:pPr>
              <a:buNone/>
            </a:pPr>
            <a:r>
              <a:rPr lang="nl-NL" sz="1800" b="1" dirty="0">
                <a:latin typeface="Arial" charset="0"/>
              </a:rPr>
              <a:t>Radio : Vlaamse producties en Nederlandstalige muziek (SD 9)</a:t>
            </a:r>
          </a:p>
          <a:p>
            <a:endParaRPr lang="nl-NL" sz="1800" b="1" dirty="0">
              <a:latin typeface="Arial" charset="0"/>
            </a:endParaRPr>
          </a:p>
          <a:p>
            <a:pPr marL="288000" lvl="1" indent="0">
              <a:buNone/>
            </a:pPr>
            <a:r>
              <a:rPr lang="nl-BE" sz="1800" dirty="0">
                <a:solidFill>
                  <a:schemeClr val="tx1"/>
                </a:solidFill>
                <a:latin typeface="Arial" charset="0"/>
              </a:rPr>
              <a:t>Doelstellingen</a:t>
            </a:r>
          </a:p>
          <a:p>
            <a:pPr lvl="2">
              <a:buBlip>
                <a:blip r:embed="rId2"/>
              </a:buBlip>
            </a:pPr>
            <a:endParaRPr lang="nl-BE" sz="1800" dirty="0">
              <a:latin typeface="Arial" charset="0"/>
            </a:endParaRPr>
          </a:p>
          <a:p>
            <a:pPr marL="576000" lvl="2" indent="0">
              <a:buNone/>
            </a:pPr>
            <a:r>
              <a:rPr lang="nl-BE" sz="1800" dirty="0">
                <a:latin typeface="Arial" charset="0"/>
              </a:rPr>
              <a:t>25% van de muziektijd op radio moet Vlaamse muziekproducties zijn</a:t>
            </a:r>
          </a:p>
          <a:p>
            <a:pPr marL="576000" lvl="2" indent="0">
              <a:buNone/>
            </a:pPr>
            <a:r>
              <a:rPr lang="nl-BE" sz="1800" dirty="0">
                <a:latin typeface="Arial" charset="0"/>
              </a:rPr>
              <a:t>Radio 2: 30% van de muziektijd is Nederlandstalig</a:t>
            </a:r>
          </a:p>
          <a:p>
            <a:pPr marL="576000" lvl="2" indent="0">
              <a:buNone/>
            </a:pPr>
            <a:r>
              <a:rPr lang="nl-BE" sz="1800" dirty="0">
                <a:latin typeface="Arial" charset="0"/>
              </a:rPr>
              <a:t>Radio 1: 15% van de muziektijd is Nederlandstalig</a:t>
            </a:r>
          </a:p>
          <a:p>
            <a:pPr marL="914400" lvl="2" indent="0"/>
            <a:endParaRPr lang="nl-BE" sz="1800" dirty="0">
              <a:latin typeface="Arial" charset="0"/>
            </a:endParaRPr>
          </a:p>
          <a:p>
            <a:pPr marL="288000" lvl="1" indent="0">
              <a:buNone/>
            </a:pPr>
            <a:r>
              <a:rPr lang="nl-BE" sz="1800" dirty="0" smtClean="0">
                <a:solidFill>
                  <a:schemeClr val="tx1"/>
                </a:solidFill>
                <a:latin typeface="Arial" charset="0"/>
              </a:rPr>
              <a:t>Resultaten (doelstellingen </a:t>
            </a:r>
            <a:r>
              <a:rPr lang="nl-BE" sz="1800" u="sng" dirty="0" smtClean="0">
                <a:solidFill>
                  <a:schemeClr val="tx1"/>
                </a:solidFill>
                <a:latin typeface="Arial" charset="0"/>
              </a:rPr>
              <a:t>behaald</a:t>
            </a:r>
            <a:r>
              <a:rPr lang="nl-BE" sz="1800" dirty="0" smtClean="0">
                <a:solidFill>
                  <a:schemeClr val="tx1"/>
                </a:solidFill>
                <a:latin typeface="Arial" charset="0"/>
              </a:rPr>
              <a:t>)</a:t>
            </a:r>
            <a:endParaRPr lang="nl-BE" sz="1800" dirty="0">
              <a:solidFill>
                <a:schemeClr val="tx1"/>
              </a:solidFill>
              <a:latin typeface="Arial" charset="0"/>
            </a:endParaRPr>
          </a:p>
          <a:p>
            <a:pPr lvl="1">
              <a:buBlip>
                <a:blip r:embed="rId2"/>
              </a:buBlip>
            </a:pPr>
            <a:endParaRPr lang="nl-BE" sz="1800" dirty="0">
              <a:solidFill>
                <a:schemeClr val="tx1"/>
              </a:solidFill>
              <a:latin typeface="Arial" charset="0"/>
            </a:endParaRPr>
          </a:p>
          <a:p>
            <a:pPr marL="576000" lvl="2" indent="0">
              <a:buNone/>
            </a:pPr>
            <a:r>
              <a:rPr lang="nl-BE" sz="1800" dirty="0" smtClean="0">
                <a:latin typeface="Arial" charset="0"/>
              </a:rPr>
              <a:t>Voor </a:t>
            </a:r>
            <a:r>
              <a:rPr lang="nl-BE" sz="1800" dirty="0">
                <a:latin typeface="Arial" charset="0"/>
              </a:rPr>
              <a:t>alle VRT radionetten bestond </a:t>
            </a:r>
            <a:r>
              <a:rPr lang="nl-BE" sz="1800" b="1" u="sng" dirty="0" smtClean="0">
                <a:latin typeface="Arial" charset="0"/>
              </a:rPr>
              <a:t>25,8%</a:t>
            </a:r>
            <a:r>
              <a:rPr lang="nl-BE" sz="1800" dirty="0" smtClean="0">
                <a:latin typeface="Arial" charset="0"/>
              </a:rPr>
              <a:t> </a:t>
            </a:r>
          </a:p>
          <a:p>
            <a:pPr marL="576000" lvl="2" indent="0">
              <a:buNone/>
            </a:pPr>
            <a:r>
              <a:rPr lang="nl-BE" sz="1800" dirty="0" smtClean="0">
                <a:latin typeface="Arial" charset="0"/>
              </a:rPr>
              <a:t>van </a:t>
            </a:r>
            <a:r>
              <a:rPr lang="nl-BE" sz="1800" dirty="0">
                <a:latin typeface="Arial" charset="0"/>
              </a:rPr>
              <a:t>muziektijd uit </a:t>
            </a:r>
            <a:r>
              <a:rPr lang="nl-BE" sz="1800" dirty="0" smtClean="0">
                <a:latin typeface="Arial" charset="0"/>
              </a:rPr>
              <a:t>Vlaamse muziekproducties,</a:t>
            </a:r>
          </a:p>
          <a:p>
            <a:pPr marL="576000" lvl="2" indent="0">
              <a:buNone/>
            </a:pPr>
            <a:endParaRPr lang="nl-BE" sz="1800" dirty="0">
              <a:latin typeface="Arial" charset="0"/>
            </a:endParaRPr>
          </a:p>
          <a:p>
            <a:pPr marL="576000" lvl="2" indent="0">
              <a:buNone/>
            </a:pPr>
            <a:r>
              <a:rPr lang="nl-BE" sz="1800" dirty="0" smtClean="0">
                <a:latin typeface="Arial" charset="0"/>
              </a:rPr>
              <a:t>Radio </a:t>
            </a:r>
            <a:r>
              <a:rPr lang="nl-BE" sz="1800" dirty="0">
                <a:latin typeface="Arial" charset="0"/>
              </a:rPr>
              <a:t>2: </a:t>
            </a:r>
            <a:r>
              <a:rPr lang="nl-BE" sz="1800" b="1" u="sng" dirty="0" smtClean="0">
                <a:latin typeface="Arial" charset="0"/>
              </a:rPr>
              <a:t>31,1%</a:t>
            </a:r>
            <a:r>
              <a:rPr lang="nl-BE" sz="1800" dirty="0" smtClean="0">
                <a:latin typeface="Arial" charset="0"/>
              </a:rPr>
              <a:t> </a:t>
            </a:r>
            <a:r>
              <a:rPr lang="nl-BE" sz="1800" dirty="0">
                <a:latin typeface="Arial" charset="0"/>
              </a:rPr>
              <a:t>van muziektijd Nederlandstalig</a:t>
            </a:r>
          </a:p>
          <a:p>
            <a:pPr marL="576000" lvl="2" indent="0">
              <a:buNone/>
            </a:pPr>
            <a:r>
              <a:rPr lang="nl-BE" sz="1800" dirty="0" smtClean="0">
                <a:latin typeface="Arial" charset="0"/>
              </a:rPr>
              <a:t>Radio </a:t>
            </a:r>
            <a:r>
              <a:rPr lang="nl-BE" sz="1800" dirty="0">
                <a:latin typeface="Arial" charset="0"/>
              </a:rPr>
              <a:t>1: </a:t>
            </a:r>
            <a:r>
              <a:rPr lang="nl-BE" sz="1800" b="1" u="sng" dirty="0" smtClean="0">
                <a:latin typeface="Arial" charset="0"/>
              </a:rPr>
              <a:t>15,8%</a:t>
            </a:r>
            <a:r>
              <a:rPr lang="nl-BE" sz="1800" dirty="0" smtClean="0">
                <a:latin typeface="Arial" charset="0"/>
              </a:rPr>
              <a:t> </a:t>
            </a:r>
            <a:r>
              <a:rPr lang="nl-BE" sz="1800" dirty="0">
                <a:latin typeface="Arial" charset="0"/>
              </a:rPr>
              <a:t>van muziektijd Nederlandstalig</a:t>
            </a:r>
          </a:p>
        </p:txBody>
      </p:sp>
    </p:spTree>
    <p:extLst>
      <p:ext uri="{BB962C8B-B14F-4D97-AF65-F5344CB8AC3E}">
        <p14:creationId xmlns:p14="http://schemas.microsoft.com/office/powerpoint/2010/main" val="33079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ts val="3800"/>
              </a:lnSpc>
            </a:pP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Belangrijkste</a:t>
            </a:r>
            <a:r>
              <a:rPr lang="fr-FR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resultaten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1296000" y="1285103"/>
            <a:ext cx="7416000" cy="4506097"/>
          </a:xfrm>
        </p:spPr>
        <p:txBody>
          <a:bodyPr/>
          <a:lstStyle/>
          <a:p>
            <a:pPr>
              <a:buBlip>
                <a:blip r:embed="rId2"/>
              </a:buBlip>
            </a:pPr>
            <a:endParaRPr lang="nl-NL" sz="1800" dirty="0">
              <a:solidFill>
                <a:srgbClr val="008571"/>
              </a:solidFill>
              <a:latin typeface="Arial" charset="0"/>
            </a:endParaRPr>
          </a:p>
          <a:p>
            <a:pPr>
              <a:buNone/>
            </a:pPr>
            <a:r>
              <a:rPr lang="nl-NL" sz="1800" b="1" dirty="0">
                <a:solidFill>
                  <a:srgbClr val="00B050"/>
                </a:solidFill>
                <a:latin typeface="Arial" charset="0"/>
              </a:rPr>
              <a:t> </a:t>
            </a:r>
            <a:endParaRPr lang="nl-NL" sz="1800" b="1" dirty="0" smtClean="0">
              <a:solidFill>
                <a:srgbClr val="00B050"/>
              </a:solidFill>
              <a:latin typeface="Arial" charset="0"/>
            </a:endParaRPr>
          </a:p>
          <a:p>
            <a:pPr>
              <a:buNone/>
            </a:pPr>
            <a:r>
              <a:rPr lang="nl-NL" sz="1800" b="1" dirty="0" smtClean="0">
                <a:latin typeface="Arial" charset="0"/>
              </a:rPr>
              <a:t>Transversale </a:t>
            </a:r>
            <a:r>
              <a:rPr lang="nl-NL" sz="1800" b="1" dirty="0">
                <a:latin typeface="Arial" charset="0"/>
              </a:rPr>
              <a:t>domeinen (SD 17)</a:t>
            </a:r>
          </a:p>
          <a:p>
            <a:endParaRPr lang="nl-NL" sz="1800" b="1" dirty="0">
              <a:latin typeface="Arial" charset="0"/>
            </a:endParaRPr>
          </a:p>
          <a:p>
            <a:pPr marL="288000" lvl="1" indent="0">
              <a:buNone/>
            </a:pPr>
            <a:r>
              <a:rPr lang="nl-BE" sz="1800" dirty="0">
                <a:solidFill>
                  <a:schemeClr val="tx1"/>
                </a:solidFill>
                <a:latin typeface="Arial" charset="0"/>
              </a:rPr>
              <a:t>Doelstellingen:</a:t>
            </a:r>
          </a:p>
          <a:p>
            <a:pPr lvl="1">
              <a:buBlip>
                <a:blip r:embed="rId2"/>
              </a:buBlip>
            </a:pPr>
            <a:endParaRPr lang="nl-BE" sz="1800" dirty="0">
              <a:solidFill>
                <a:schemeClr val="tx1"/>
              </a:solidFill>
              <a:latin typeface="Arial" charset="0"/>
            </a:endParaRPr>
          </a:p>
          <a:p>
            <a:pPr marL="576000" lvl="2" indent="0">
              <a:buNone/>
            </a:pPr>
            <a:r>
              <a:rPr lang="nl-BE" sz="1800" dirty="0">
                <a:latin typeface="Arial" charset="0"/>
              </a:rPr>
              <a:t>Nieuws op radio: per dag 80% van VRT-luisteraars bereiken</a:t>
            </a:r>
          </a:p>
          <a:p>
            <a:pPr marL="576000" lvl="2" indent="0">
              <a:buNone/>
            </a:pPr>
            <a:r>
              <a:rPr lang="nl-BE" sz="1800" dirty="0">
                <a:latin typeface="Arial" charset="0"/>
              </a:rPr>
              <a:t>Journaal en duiding op TV: per dag 60% van VRT-kijkers bereiken</a:t>
            </a:r>
          </a:p>
          <a:p>
            <a:pPr lvl="1">
              <a:buBlip>
                <a:blip r:embed="rId2"/>
              </a:buBlip>
            </a:pPr>
            <a:endParaRPr lang="nl-BE" sz="1800" dirty="0">
              <a:solidFill>
                <a:schemeClr val="tx1"/>
              </a:solidFill>
              <a:latin typeface="Arial" charset="0"/>
            </a:endParaRPr>
          </a:p>
          <a:p>
            <a:pPr marL="288000" lvl="1" indent="0">
              <a:buNone/>
            </a:pPr>
            <a:r>
              <a:rPr lang="nl-BE" sz="1800" dirty="0">
                <a:solidFill>
                  <a:schemeClr val="tx1"/>
                </a:solidFill>
                <a:latin typeface="Arial" charset="0"/>
              </a:rPr>
              <a:t>Resultaten :</a:t>
            </a:r>
          </a:p>
          <a:p>
            <a:pPr lvl="1">
              <a:buBlip>
                <a:blip r:embed="rId2"/>
              </a:buBlip>
            </a:pPr>
            <a:endParaRPr lang="nl-BE" sz="1800" dirty="0">
              <a:solidFill>
                <a:schemeClr val="tx1"/>
              </a:solidFill>
              <a:latin typeface="Arial" charset="0"/>
            </a:endParaRPr>
          </a:p>
          <a:p>
            <a:pPr marL="576000" lvl="2" indent="0">
              <a:buNone/>
            </a:pPr>
            <a:r>
              <a:rPr lang="nl-BE" sz="1800" dirty="0" smtClean="0">
                <a:latin typeface="Arial" charset="0"/>
              </a:rPr>
              <a:t>  </a:t>
            </a:r>
            <a:r>
              <a:rPr lang="nl-BE" sz="1800" dirty="0">
                <a:latin typeface="Arial" charset="0"/>
              </a:rPr>
              <a:t>Nieuws op radio: </a:t>
            </a:r>
            <a:r>
              <a:rPr lang="nl-BE" sz="1800" b="1" u="sng" dirty="0" smtClean="0">
                <a:latin typeface="Arial" charset="0"/>
              </a:rPr>
              <a:t>95,0%</a:t>
            </a:r>
            <a:r>
              <a:rPr lang="nl-BE" sz="1800" dirty="0" smtClean="0">
                <a:latin typeface="Arial" charset="0"/>
              </a:rPr>
              <a:t>    </a:t>
            </a:r>
          </a:p>
          <a:p>
            <a:pPr marL="576000" lvl="2" indent="0">
              <a:buNone/>
            </a:pPr>
            <a:r>
              <a:rPr lang="nl-BE" sz="1800" dirty="0">
                <a:latin typeface="Arial" charset="0"/>
              </a:rPr>
              <a:t> </a:t>
            </a:r>
            <a:r>
              <a:rPr lang="nl-BE" sz="1800" dirty="0" smtClean="0">
                <a:latin typeface="Arial" charset="0"/>
              </a:rPr>
              <a:t> Journaal </a:t>
            </a:r>
            <a:r>
              <a:rPr lang="nl-BE" sz="1800" dirty="0">
                <a:latin typeface="Arial" charset="0"/>
              </a:rPr>
              <a:t>en duiding op TV: </a:t>
            </a:r>
            <a:r>
              <a:rPr lang="nl-BE" sz="1800" b="1" u="sng" dirty="0" smtClean="0">
                <a:latin typeface="Arial" charset="0"/>
              </a:rPr>
              <a:t>70,6%</a:t>
            </a:r>
            <a:endParaRPr lang="nl-BE" sz="1800" b="1" u="sng" dirty="0">
              <a:latin typeface="Arial" charset="0"/>
            </a:endParaRPr>
          </a:p>
          <a:p>
            <a:pPr marL="914400" lvl="2" indent="0"/>
            <a:endParaRPr lang="nl-NL" sz="1800" dirty="0">
              <a:latin typeface="Arial" charset="0"/>
            </a:endParaRPr>
          </a:p>
          <a:p>
            <a:pPr lvl="2">
              <a:buBlip>
                <a:blip r:embed="rId2"/>
              </a:buBlip>
            </a:pPr>
            <a:endParaRPr lang="nl-NL" sz="1800" dirty="0">
              <a:latin typeface="Arial" charset="0"/>
            </a:endParaRPr>
          </a:p>
          <a:p>
            <a:pPr marL="457200" lvl="1" indent="0"/>
            <a:endParaRPr lang="nl-NL" sz="1800" b="1" dirty="0">
              <a:solidFill>
                <a:schemeClr val="tx1"/>
              </a:solidFill>
              <a:latin typeface="Arial" charset="0"/>
            </a:endParaRPr>
          </a:p>
          <a:p>
            <a:pPr>
              <a:buBlip>
                <a:blip r:embed="rId2"/>
              </a:buBlip>
            </a:pPr>
            <a:endParaRPr lang="nl-BE" sz="1800" dirty="0">
              <a:solidFill>
                <a:srgbClr val="00857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ts val="3800"/>
              </a:lnSpc>
            </a:pP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Belangrijkste</a:t>
            </a:r>
            <a:r>
              <a:rPr lang="fr-FR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resultaten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1296000" y="1285103"/>
            <a:ext cx="7416000" cy="4506097"/>
          </a:xfrm>
        </p:spPr>
        <p:txBody>
          <a:bodyPr/>
          <a:lstStyle/>
          <a:p>
            <a:pPr>
              <a:buNone/>
            </a:pPr>
            <a:endParaRPr lang="nl-NL" sz="1600" b="1" dirty="0" smtClean="0">
              <a:latin typeface="Arial" charset="0"/>
            </a:endParaRPr>
          </a:p>
          <a:p>
            <a:pPr>
              <a:buNone/>
            </a:pPr>
            <a:endParaRPr lang="nl-NL" sz="1600" b="1" dirty="0">
              <a:latin typeface="Arial" charset="0"/>
            </a:endParaRPr>
          </a:p>
          <a:p>
            <a:pPr>
              <a:buNone/>
            </a:pPr>
            <a:r>
              <a:rPr lang="nl-NL" sz="1600" b="1" dirty="0" smtClean="0">
                <a:latin typeface="Arial" charset="0"/>
              </a:rPr>
              <a:t>Educatie </a:t>
            </a:r>
            <a:r>
              <a:rPr lang="nl-NL" sz="1600" b="1" dirty="0">
                <a:latin typeface="Arial" charset="0"/>
              </a:rPr>
              <a:t>– focus op </a:t>
            </a:r>
            <a:r>
              <a:rPr lang="nl-NL" sz="1600" b="1" dirty="0" smtClean="0">
                <a:latin typeface="Arial" charset="0"/>
              </a:rPr>
              <a:t>Mediawijsheid (SD22-23) </a:t>
            </a:r>
            <a:r>
              <a:rPr lang="nl-NL" sz="1600" b="1" dirty="0">
                <a:latin typeface="Arial" charset="0"/>
              </a:rPr>
              <a:t>(1/2)</a:t>
            </a:r>
          </a:p>
          <a:p>
            <a:endParaRPr lang="nl-NL" sz="1600" b="1" dirty="0">
              <a:latin typeface="Arial" charset="0"/>
            </a:endParaRPr>
          </a:p>
          <a:p>
            <a:pPr marL="288000" lvl="1" indent="0">
              <a:buNone/>
            </a:pPr>
            <a:r>
              <a:rPr lang="nl-BE" sz="1600" dirty="0">
                <a:solidFill>
                  <a:schemeClr val="tx1"/>
                </a:solidFill>
                <a:latin typeface="Arial" charset="0"/>
              </a:rPr>
              <a:t>Onder meer: </a:t>
            </a:r>
          </a:p>
          <a:p>
            <a:pPr marL="576000" lvl="2" indent="0">
              <a:buNone/>
            </a:pPr>
            <a:r>
              <a:rPr lang="nl-BE" sz="1600" dirty="0">
                <a:latin typeface="Arial" charset="0"/>
              </a:rPr>
              <a:t>Gevarieerd gamma aan educatieve programma’s waarmee VRT op weekbasis 25% van Vlamingen bereiken 		</a:t>
            </a:r>
          </a:p>
          <a:p>
            <a:pPr marL="864000" lvl="3" indent="0">
              <a:buNone/>
            </a:pPr>
            <a:r>
              <a:rPr lang="nl-BE" sz="1600" dirty="0">
                <a:latin typeface="Arial" charset="0"/>
              </a:rPr>
              <a:t>Doelstelling </a:t>
            </a:r>
            <a:r>
              <a:rPr lang="nl-BE" sz="1600" dirty="0" smtClean="0">
                <a:latin typeface="Arial" charset="0"/>
              </a:rPr>
              <a:t>is in 2014 </a:t>
            </a:r>
            <a:r>
              <a:rPr lang="nl-BE" sz="1600" dirty="0">
                <a:latin typeface="Arial" charset="0"/>
              </a:rPr>
              <a:t>behaald: </a:t>
            </a:r>
            <a:r>
              <a:rPr lang="nl-BE" sz="1600" b="1" u="sng" dirty="0" smtClean="0">
                <a:latin typeface="Arial" charset="0"/>
              </a:rPr>
              <a:t>33,2%</a:t>
            </a:r>
            <a:endParaRPr lang="nl-BE" sz="1600" b="1" u="sng" dirty="0">
              <a:latin typeface="Arial" charset="0"/>
            </a:endParaRPr>
          </a:p>
          <a:p>
            <a:pPr lvl="2">
              <a:buBlip>
                <a:blip r:embed="rId2"/>
              </a:buBlip>
            </a:pPr>
            <a:endParaRPr lang="nl-BE" sz="1600" b="1" u="sng" dirty="0">
              <a:latin typeface="Arial" charset="0"/>
            </a:endParaRPr>
          </a:p>
          <a:p>
            <a:pPr marL="576000" lvl="2" indent="0">
              <a:buNone/>
            </a:pPr>
            <a:r>
              <a:rPr lang="nl-BE" sz="1600" dirty="0">
                <a:latin typeface="Arial" charset="0"/>
              </a:rPr>
              <a:t>A</a:t>
            </a:r>
            <a:r>
              <a:rPr lang="nl-BE" sz="1600" dirty="0" smtClean="0">
                <a:latin typeface="Arial" charset="0"/>
              </a:rPr>
              <a:t>ctieplan Mediawijsheid: acties op 3 vlakken:</a:t>
            </a:r>
          </a:p>
          <a:p>
            <a:pPr marL="576000" lvl="2" indent="0">
              <a:buNone/>
            </a:pPr>
            <a:endParaRPr lang="nl-BE" sz="1600" dirty="0" smtClean="0">
              <a:latin typeface="Arial" charset="0"/>
            </a:endParaRPr>
          </a:p>
          <a:p>
            <a:pPr marL="864000" lvl="3" indent="0">
              <a:buNone/>
            </a:pPr>
            <a:r>
              <a:rPr lang="nl-BE" sz="1600" dirty="0" smtClean="0">
                <a:latin typeface="Arial" charset="0"/>
              </a:rPr>
              <a:t>1. Aandacht voor Mediawijsheid in de algemene programmering</a:t>
            </a:r>
          </a:p>
          <a:p>
            <a:pPr marL="864000" lvl="3" indent="0">
              <a:buNone/>
            </a:pPr>
            <a:r>
              <a:rPr lang="nl-BE" sz="1600" dirty="0" smtClean="0">
                <a:latin typeface="Arial" charset="0"/>
              </a:rPr>
              <a:t>2. Samenwerken met belanghebbenden inzake mediawijsheid</a:t>
            </a:r>
          </a:p>
          <a:p>
            <a:pPr marL="864000" lvl="3" indent="0">
              <a:buNone/>
            </a:pPr>
            <a:r>
              <a:rPr lang="nl-BE" sz="1600" dirty="0" smtClean="0">
                <a:latin typeface="Arial" charset="0"/>
              </a:rPr>
              <a:t>3. Participatieve acties voor bepaalde doelgroepen (kinderen, jongeren en digitale inwijkelingen)</a:t>
            </a:r>
            <a:endParaRPr lang="nl-BE" sz="1600" dirty="0">
              <a:latin typeface="Arial" charset="0"/>
            </a:endParaRPr>
          </a:p>
          <a:p>
            <a:pPr marL="914400" lvl="2" indent="0"/>
            <a:endParaRPr lang="nl-BE" sz="1600" dirty="0">
              <a:solidFill>
                <a:srgbClr val="C00000"/>
              </a:solidFill>
              <a:latin typeface="Arial" charset="0"/>
            </a:endParaRPr>
          </a:p>
          <a:p>
            <a:pPr lvl="1">
              <a:buBlip>
                <a:blip r:embed="rId2"/>
              </a:buBlip>
            </a:pPr>
            <a:endParaRPr lang="nl-BE" sz="1600" dirty="0">
              <a:latin typeface="Arial" charset="0"/>
            </a:endParaRPr>
          </a:p>
          <a:p>
            <a:pPr marL="914400" lvl="2" indent="0"/>
            <a:endParaRPr lang="nl-NL" sz="1600" dirty="0">
              <a:latin typeface="Arial" charset="0"/>
            </a:endParaRPr>
          </a:p>
          <a:p>
            <a:pPr lvl="2">
              <a:buBlip>
                <a:blip r:embed="rId2"/>
              </a:buBlip>
            </a:pPr>
            <a:endParaRPr lang="nl-NL" sz="1600" dirty="0">
              <a:latin typeface="Arial" charset="0"/>
            </a:endParaRPr>
          </a:p>
          <a:p>
            <a:pPr marL="457200" lvl="1" indent="0"/>
            <a:endParaRPr lang="nl-NL" sz="1600" b="1" dirty="0">
              <a:latin typeface="Arial" charset="0"/>
            </a:endParaRPr>
          </a:p>
          <a:p>
            <a:pPr>
              <a:buNone/>
            </a:pPr>
            <a:endParaRPr lang="nl-BE" sz="1600" dirty="0">
              <a:solidFill>
                <a:srgbClr val="00857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ts val="3800"/>
              </a:lnSpc>
            </a:pP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Belangrijkste</a:t>
            </a:r>
            <a:r>
              <a:rPr lang="fr-FR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resultaten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1296000" y="1285103"/>
            <a:ext cx="7416000" cy="4506097"/>
          </a:xfrm>
        </p:spPr>
        <p:txBody>
          <a:bodyPr/>
          <a:lstStyle/>
          <a:p>
            <a:pPr>
              <a:buNone/>
            </a:pPr>
            <a:r>
              <a:rPr lang="nl-NL" sz="1800" b="1" dirty="0">
                <a:solidFill>
                  <a:srgbClr val="008571"/>
                </a:solidFill>
                <a:latin typeface="Arial" charset="0"/>
              </a:rPr>
              <a:t> </a:t>
            </a:r>
            <a:r>
              <a:rPr lang="nl-NL" sz="1800" b="1" dirty="0">
                <a:latin typeface="Arial" charset="0"/>
              </a:rPr>
              <a:t>Educatie – focus op Mediawijsheid (2/2)</a:t>
            </a:r>
          </a:p>
          <a:p>
            <a:endParaRPr lang="nl-NL" sz="1800" b="1" dirty="0">
              <a:latin typeface="Arial" charset="0"/>
            </a:endParaRPr>
          </a:p>
          <a:p>
            <a:endParaRPr lang="nl-NL" sz="1800" b="1" dirty="0">
              <a:latin typeface="Arial" charset="0"/>
            </a:endParaRPr>
          </a:p>
          <a:p>
            <a:endParaRPr lang="nl-NL" sz="1800" b="1" dirty="0">
              <a:latin typeface="Arial" charset="0"/>
            </a:endParaRPr>
          </a:p>
          <a:p>
            <a:pPr marL="576000" lvl="2" indent="0">
              <a:buNone/>
            </a:pPr>
            <a:r>
              <a:rPr lang="nl-BE" sz="1800" dirty="0">
                <a:latin typeface="Arial" charset="0"/>
              </a:rPr>
              <a:t>VRT zet ieder jaar minstens 2 participatieve projecten op waar </a:t>
            </a:r>
            <a:r>
              <a:rPr lang="nl-BE" sz="1800" u="sng" dirty="0">
                <a:latin typeface="Arial" charset="0"/>
              </a:rPr>
              <a:t>kinderen</a:t>
            </a:r>
            <a:r>
              <a:rPr lang="nl-BE" sz="1800" dirty="0">
                <a:latin typeface="Arial" charset="0"/>
              </a:rPr>
              <a:t> kansen krijgen om mediakennis op te doen en mee media te maken</a:t>
            </a:r>
          </a:p>
          <a:p>
            <a:pPr marL="914400" lvl="2" indent="0">
              <a:buNone/>
            </a:pPr>
            <a:endParaRPr lang="nl-BE" sz="1800" dirty="0">
              <a:latin typeface="Arial" charset="0"/>
            </a:endParaRPr>
          </a:p>
          <a:p>
            <a:pPr marL="864000" lvl="3" indent="0">
              <a:buNone/>
            </a:pPr>
            <a:r>
              <a:rPr lang="nl-BE" sz="1800" dirty="0">
                <a:latin typeface="Arial" charset="0"/>
              </a:rPr>
              <a:t>     Doelstelling behaald: </a:t>
            </a:r>
            <a:r>
              <a:rPr lang="nl-BE" sz="1800" dirty="0" smtClean="0">
                <a:latin typeface="Arial" charset="0"/>
              </a:rPr>
              <a:t>3 participatieve </a:t>
            </a:r>
            <a:r>
              <a:rPr lang="nl-BE" sz="1800" dirty="0">
                <a:latin typeface="Arial" charset="0"/>
              </a:rPr>
              <a:t>projecten</a:t>
            </a:r>
          </a:p>
          <a:p>
            <a:pPr marL="914400" lvl="2" indent="0"/>
            <a:endParaRPr lang="nl-BE" sz="1800" dirty="0">
              <a:latin typeface="Arial" charset="0"/>
            </a:endParaRPr>
          </a:p>
          <a:p>
            <a:pPr marL="914400" lvl="2" indent="0"/>
            <a:endParaRPr lang="nl-BE" sz="1800" dirty="0">
              <a:latin typeface="Arial" charset="0"/>
            </a:endParaRPr>
          </a:p>
          <a:p>
            <a:pPr marL="576000" lvl="2" indent="0">
              <a:buNone/>
            </a:pPr>
            <a:r>
              <a:rPr lang="nl-BE" sz="1800" dirty="0">
                <a:latin typeface="Arial" charset="0"/>
              </a:rPr>
              <a:t>VRT zet ieder jaar minstens 2 participatieve projecten op waar </a:t>
            </a:r>
            <a:r>
              <a:rPr lang="nl-BE" sz="1800" u="sng" dirty="0">
                <a:latin typeface="Arial" charset="0"/>
              </a:rPr>
              <a:t>jongeren</a:t>
            </a:r>
            <a:r>
              <a:rPr lang="nl-BE" sz="1800" dirty="0">
                <a:latin typeface="Arial" charset="0"/>
              </a:rPr>
              <a:t> kansen krijgen om mediakennis op te doen en mee media te maken </a:t>
            </a:r>
          </a:p>
          <a:p>
            <a:pPr lvl="2">
              <a:buBlip>
                <a:blip r:embed="rId2"/>
              </a:buBlip>
            </a:pPr>
            <a:endParaRPr lang="nl-BE" sz="1800" dirty="0">
              <a:latin typeface="Arial" charset="0"/>
            </a:endParaRPr>
          </a:p>
          <a:p>
            <a:pPr marL="864000" lvl="3" indent="0">
              <a:buNone/>
            </a:pPr>
            <a:r>
              <a:rPr lang="nl-BE" sz="1800" dirty="0" smtClean="0">
                <a:latin typeface="Arial" charset="0"/>
              </a:rPr>
              <a:t>  </a:t>
            </a:r>
            <a:r>
              <a:rPr lang="nl-BE" sz="1800" dirty="0">
                <a:latin typeface="Arial" charset="0"/>
              </a:rPr>
              <a:t>Doelstelling behaald: </a:t>
            </a:r>
            <a:r>
              <a:rPr lang="nl-BE" sz="1800" dirty="0" smtClean="0">
                <a:latin typeface="Arial" charset="0"/>
              </a:rPr>
              <a:t>5 </a:t>
            </a:r>
            <a:r>
              <a:rPr lang="nl-BE" sz="1800" dirty="0">
                <a:latin typeface="Arial" charset="0"/>
              </a:rPr>
              <a:t>participatieve projecten</a:t>
            </a:r>
          </a:p>
          <a:p>
            <a:pPr lvl="2">
              <a:buBlip>
                <a:blip r:embed="rId2"/>
              </a:buBlip>
            </a:pPr>
            <a:endParaRPr lang="nl-BE" sz="1800" dirty="0">
              <a:solidFill>
                <a:srgbClr val="C00000"/>
              </a:solidFill>
              <a:latin typeface="Arial" charset="0"/>
            </a:endParaRPr>
          </a:p>
          <a:p>
            <a:pPr lvl="1">
              <a:buBlip>
                <a:blip r:embed="rId2"/>
              </a:buBlip>
            </a:pPr>
            <a:endParaRPr lang="nl-BE" sz="1800" dirty="0">
              <a:latin typeface="Arial" charset="0"/>
            </a:endParaRPr>
          </a:p>
          <a:p>
            <a:pPr marL="914400" lvl="2" indent="0"/>
            <a:endParaRPr lang="nl-NL" sz="1800" dirty="0">
              <a:latin typeface="Arial" charset="0"/>
            </a:endParaRPr>
          </a:p>
          <a:p>
            <a:pPr lvl="2">
              <a:buBlip>
                <a:blip r:embed="rId2"/>
              </a:buBlip>
            </a:pPr>
            <a:endParaRPr lang="nl-NL" sz="1800" dirty="0">
              <a:latin typeface="Arial" charset="0"/>
            </a:endParaRPr>
          </a:p>
          <a:p>
            <a:pPr marL="457200" lvl="1" indent="0"/>
            <a:endParaRPr lang="nl-NL" sz="1800" b="1" dirty="0">
              <a:latin typeface="Arial" charset="0"/>
            </a:endParaRPr>
          </a:p>
          <a:p>
            <a:pPr>
              <a:buNone/>
            </a:pPr>
            <a:endParaRPr lang="nl-BE" sz="1600" dirty="0">
              <a:solidFill>
                <a:srgbClr val="00857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8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ts val="3800"/>
              </a:lnSpc>
            </a:pP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Belangrijkste</a:t>
            </a:r>
            <a:r>
              <a:rPr lang="fr-FR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resultaten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1296000" y="1285103"/>
            <a:ext cx="7416000" cy="4506097"/>
          </a:xfrm>
        </p:spPr>
        <p:txBody>
          <a:bodyPr/>
          <a:lstStyle/>
          <a:p>
            <a:pPr>
              <a:buNone/>
            </a:pPr>
            <a:r>
              <a:rPr lang="nl-NL" sz="1800" b="1" dirty="0">
                <a:latin typeface="Arial" charset="0"/>
              </a:rPr>
              <a:t>Productiestrategie (1/2)</a:t>
            </a:r>
          </a:p>
          <a:p>
            <a:pPr>
              <a:buNone/>
            </a:pPr>
            <a:endParaRPr lang="nl-NL" sz="1800" b="1" dirty="0">
              <a:latin typeface="Arial" charset="0"/>
            </a:endParaRPr>
          </a:p>
          <a:p>
            <a:pPr marL="288000" lvl="1" indent="0">
              <a:buNone/>
            </a:pPr>
            <a:r>
              <a:rPr lang="nl-BE" sz="1800" dirty="0">
                <a:solidFill>
                  <a:schemeClr val="tx1"/>
                </a:solidFill>
                <a:latin typeface="Arial" charset="0"/>
              </a:rPr>
              <a:t>SD 25 : VRT beschikt over een sterk intern productiehuis – SD 26 : VRT draagt bij tot een sterke Vlaamse audiovisuele productiesector</a:t>
            </a:r>
          </a:p>
          <a:p>
            <a:pPr lvl="1">
              <a:buBlip>
                <a:blip r:embed="rId2"/>
              </a:buBlip>
            </a:pPr>
            <a:endParaRPr lang="nl-BE" sz="1800" dirty="0">
              <a:solidFill>
                <a:schemeClr val="tx1"/>
              </a:solidFill>
              <a:latin typeface="Arial" charset="0"/>
            </a:endParaRPr>
          </a:p>
          <a:p>
            <a:pPr marL="576000" lvl="2" indent="0">
              <a:buNone/>
            </a:pPr>
            <a:r>
              <a:rPr lang="nl-BE" sz="1800" dirty="0">
                <a:latin typeface="Arial" charset="0"/>
              </a:rPr>
              <a:t>Nieuws- en duidingsprogramma’s worden steeds intern geproduceerd. </a:t>
            </a:r>
          </a:p>
          <a:p>
            <a:pPr marL="864000" lvl="3" indent="0">
              <a:buNone/>
            </a:pPr>
            <a:r>
              <a:rPr lang="nl-BE" sz="1800" dirty="0">
                <a:latin typeface="Arial" charset="0"/>
              </a:rPr>
              <a:t>    Doelstelling </a:t>
            </a:r>
            <a:r>
              <a:rPr lang="nl-BE" sz="1800" u="sng" dirty="0">
                <a:latin typeface="Arial" charset="0"/>
              </a:rPr>
              <a:t>behaald</a:t>
            </a:r>
            <a:r>
              <a:rPr lang="nl-BE" sz="1800" dirty="0">
                <a:latin typeface="Arial" charset="0"/>
              </a:rPr>
              <a:t>: </a:t>
            </a:r>
            <a:r>
              <a:rPr lang="nl-BE" sz="1800" b="1" u="sng" dirty="0">
                <a:latin typeface="Arial" charset="0"/>
              </a:rPr>
              <a:t>100%</a:t>
            </a:r>
          </a:p>
          <a:p>
            <a:pPr lvl="2">
              <a:buBlip>
                <a:blip r:embed="rId2"/>
              </a:buBlip>
            </a:pPr>
            <a:endParaRPr lang="nl-BE" sz="1800" dirty="0">
              <a:latin typeface="Arial" charset="0"/>
            </a:endParaRPr>
          </a:p>
          <a:p>
            <a:pPr marL="576000" lvl="2" indent="0">
              <a:buNone/>
            </a:pPr>
            <a:r>
              <a:rPr lang="nl-BE" sz="1800" dirty="0">
                <a:latin typeface="Arial" charset="0"/>
              </a:rPr>
              <a:t>Radioprogramma’s worden voor minstens 90% intern geproduceerd. </a:t>
            </a:r>
          </a:p>
          <a:p>
            <a:pPr marL="864000" lvl="3" indent="0">
              <a:buNone/>
            </a:pPr>
            <a:r>
              <a:rPr lang="nl-BE" sz="1800" dirty="0" smtClean="0">
                <a:latin typeface="Arial" charset="0"/>
              </a:rPr>
              <a:t>   </a:t>
            </a:r>
            <a:r>
              <a:rPr lang="nl-BE" sz="1800" dirty="0">
                <a:latin typeface="Arial" charset="0"/>
              </a:rPr>
              <a:t>Doelstelling </a:t>
            </a:r>
            <a:r>
              <a:rPr lang="nl-BE" sz="1800" u="sng" dirty="0">
                <a:latin typeface="Arial" charset="0"/>
              </a:rPr>
              <a:t>behaald</a:t>
            </a:r>
            <a:r>
              <a:rPr lang="nl-BE" sz="1800" dirty="0">
                <a:latin typeface="Arial" charset="0"/>
              </a:rPr>
              <a:t>: </a:t>
            </a:r>
            <a:r>
              <a:rPr lang="nl-BE" sz="1800" b="1" u="sng" dirty="0">
                <a:latin typeface="Arial" charset="0"/>
              </a:rPr>
              <a:t>100%</a:t>
            </a:r>
          </a:p>
          <a:p>
            <a:pPr lvl="2">
              <a:buBlip>
                <a:blip r:embed="rId2"/>
              </a:buBlip>
            </a:pPr>
            <a:endParaRPr lang="nl-BE" sz="1800" dirty="0">
              <a:latin typeface="Arial" charset="0"/>
            </a:endParaRPr>
          </a:p>
          <a:p>
            <a:pPr marL="576000" lvl="2" indent="0">
              <a:buNone/>
            </a:pPr>
            <a:r>
              <a:rPr lang="nl-BE" sz="1800" dirty="0" err="1">
                <a:latin typeface="Arial" charset="0"/>
              </a:rPr>
              <a:t>TV-programma’s</a:t>
            </a:r>
            <a:r>
              <a:rPr lang="nl-BE" sz="1800" dirty="0">
                <a:latin typeface="Arial" charset="0"/>
              </a:rPr>
              <a:t>: minstens 25% externe productie </a:t>
            </a:r>
          </a:p>
          <a:p>
            <a:pPr marL="864000" lvl="3" indent="0">
              <a:buNone/>
            </a:pPr>
            <a:r>
              <a:rPr lang="nl-BE" sz="1800" dirty="0">
                <a:latin typeface="Arial" charset="0"/>
              </a:rPr>
              <a:t>    Doelstelling </a:t>
            </a:r>
            <a:r>
              <a:rPr lang="nl-BE" sz="1800" u="sng" dirty="0">
                <a:latin typeface="Arial" charset="0"/>
              </a:rPr>
              <a:t>behaald</a:t>
            </a:r>
            <a:r>
              <a:rPr lang="nl-BE" sz="1800" dirty="0">
                <a:latin typeface="Arial" charset="0"/>
              </a:rPr>
              <a:t>: </a:t>
            </a:r>
            <a:r>
              <a:rPr lang="nl-BE" sz="1800" b="1" u="sng" dirty="0" smtClean="0">
                <a:latin typeface="Arial" charset="0"/>
              </a:rPr>
              <a:t>30,7%</a:t>
            </a:r>
            <a:r>
              <a:rPr lang="nl-BE" sz="1800" dirty="0" smtClean="0">
                <a:latin typeface="Arial" charset="0"/>
              </a:rPr>
              <a:t> </a:t>
            </a:r>
            <a:r>
              <a:rPr lang="nl-BE" sz="1800" dirty="0">
                <a:latin typeface="Arial" charset="0"/>
              </a:rPr>
              <a:t>externe productie </a:t>
            </a:r>
            <a:endParaRPr lang="nl-BE" sz="1800" dirty="0" smtClean="0">
              <a:latin typeface="Arial" charset="0"/>
            </a:endParaRPr>
          </a:p>
          <a:p>
            <a:pPr marL="864000" lvl="3" indent="0">
              <a:buNone/>
            </a:pPr>
            <a:r>
              <a:rPr lang="nl-BE" sz="1800" dirty="0">
                <a:latin typeface="Arial" charset="0"/>
              </a:rPr>
              <a:t> </a:t>
            </a:r>
            <a:r>
              <a:rPr lang="nl-BE" sz="1800" dirty="0" smtClean="0">
                <a:latin typeface="Arial" charset="0"/>
              </a:rPr>
              <a:t>   bij </a:t>
            </a:r>
            <a:r>
              <a:rPr lang="nl-BE" sz="1800" dirty="0">
                <a:latin typeface="Arial" charset="0"/>
              </a:rPr>
              <a:t>Vlaamse onafhankelijke productiehuizen</a:t>
            </a:r>
          </a:p>
          <a:p>
            <a:pPr lvl="2">
              <a:buBlip>
                <a:blip r:embed="rId2"/>
              </a:buBlip>
            </a:pPr>
            <a:endParaRPr lang="nl-BE" sz="1800" dirty="0">
              <a:solidFill>
                <a:srgbClr val="C00000"/>
              </a:solidFill>
              <a:latin typeface="Arial" charset="0"/>
            </a:endParaRPr>
          </a:p>
          <a:p>
            <a:pPr>
              <a:buNone/>
            </a:pPr>
            <a:endParaRPr lang="nl-BE" sz="1600" dirty="0">
              <a:solidFill>
                <a:srgbClr val="00857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6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ts val="3800"/>
              </a:lnSpc>
            </a:pP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Belangrijkste</a:t>
            </a:r>
            <a:r>
              <a:rPr lang="fr-FR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resultaten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1296000" y="1285103"/>
            <a:ext cx="7416000" cy="4506097"/>
          </a:xfrm>
        </p:spPr>
        <p:txBody>
          <a:bodyPr/>
          <a:lstStyle/>
          <a:p>
            <a:pPr>
              <a:buNone/>
            </a:pPr>
            <a:r>
              <a:rPr lang="nl-NL" sz="1800" b="1" dirty="0" smtClean="0">
                <a:latin typeface="Arial" charset="0"/>
              </a:rPr>
              <a:t>Productiestrategie </a:t>
            </a:r>
            <a:r>
              <a:rPr lang="nl-NL" sz="1800" b="1" dirty="0">
                <a:latin typeface="Arial" charset="0"/>
              </a:rPr>
              <a:t>(2/2)</a:t>
            </a:r>
          </a:p>
          <a:p>
            <a:pPr>
              <a:buBlip>
                <a:blip r:embed="rId2"/>
              </a:buBlip>
            </a:pPr>
            <a:endParaRPr lang="nl-NL" sz="1800" b="1" dirty="0">
              <a:latin typeface="Arial" charset="0"/>
            </a:endParaRPr>
          </a:p>
          <a:p>
            <a:endParaRPr lang="nl-NL" sz="1800" b="1" dirty="0">
              <a:latin typeface="Arial" charset="0"/>
            </a:endParaRPr>
          </a:p>
          <a:p>
            <a:pPr marL="288000" lvl="1" indent="0">
              <a:buNone/>
            </a:pPr>
            <a:r>
              <a:rPr lang="nl-BE" sz="1800" dirty="0">
                <a:solidFill>
                  <a:schemeClr val="tx1"/>
                </a:solidFill>
                <a:latin typeface="Arial" charset="0"/>
              </a:rPr>
              <a:t>SD 25 : VRT beschikt over een sterk intern productiehuis – SD 26 : VRT draagt bij tot een sterke Vlaamse audiovisuele productiesector</a:t>
            </a:r>
          </a:p>
          <a:p>
            <a:pPr lvl="1">
              <a:buBlip>
                <a:blip r:embed="rId2"/>
              </a:buBlip>
            </a:pPr>
            <a:endParaRPr lang="nl-BE" sz="1800" dirty="0">
              <a:solidFill>
                <a:schemeClr val="tx1"/>
              </a:solidFill>
              <a:latin typeface="Arial" charset="0"/>
            </a:endParaRPr>
          </a:p>
          <a:p>
            <a:pPr lvl="2">
              <a:buBlip>
                <a:blip r:embed="rId2"/>
              </a:buBlip>
            </a:pPr>
            <a:endParaRPr lang="nl-BE" sz="1800" dirty="0">
              <a:latin typeface="Arial" charset="0"/>
            </a:endParaRPr>
          </a:p>
          <a:p>
            <a:pPr marL="576000" lvl="2" indent="0">
              <a:buNone/>
            </a:pPr>
            <a:r>
              <a:rPr lang="nl-BE" sz="1800" dirty="0">
                <a:latin typeface="Arial" charset="0"/>
              </a:rPr>
              <a:t>VRT mag geen exclusiviteitscontracten afsluiten met productiehuizen </a:t>
            </a:r>
          </a:p>
          <a:p>
            <a:pPr marL="864000" lvl="3" indent="0">
              <a:buNone/>
            </a:pPr>
            <a:r>
              <a:rPr lang="nl-BE" sz="1800" dirty="0">
                <a:latin typeface="Arial" charset="0"/>
              </a:rPr>
              <a:t>     Doelstelling </a:t>
            </a:r>
            <a:r>
              <a:rPr lang="nl-BE" sz="1800" u="sng" dirty="0">
                <a:latin typeface="Arial" charset="0"/>
              </a:rPr>
              <a:t>behaald</a:t>
            </a:r>
            <a:r>
              <a:rPr lang="nl-BE" sz="1800" dirty="0">
                <a:latin typeface="Arial" charset="0"/>
              </a:rPr>
              <a:t>: Geen exclusiviteitscontracten </a:t>
            </a:r>
          </a:p>
          <a:p>
            <a:pPr marL="1828800" lvl="4" indent="0">
              <a:buNone/>
            </a:pPr>
            <a:r>
              <a:rPr lang="nl-BE" sz="1800" dirty="0" smtClean="0">
                <a:latin typeface="Arial" charset="0"/>
              </a:rPr>
              <a:t>met </a:t>
            </a:r>
            <a:r>
              <a:rPr lang="nl-BE" sz="1800" dirty="0">
                <a:latin typeface="Arial" charset="0"/>
              </a:rPr>
              <a:t>7 productiehuizen: preferentiële partnerschappen </a:t>
            </a:r>
            <a:r>
              <a:rPr lang="nl-BE" sz="1800" dirty="0" smtClean="0">
                <a:latin typeface="Arial" charset="0"/>
              </a:rPr>
              <a:t>= niet-exclusieve langdurige overeenkomsten</a:t>
            </a:r>
          </a:p>
          <a:p>
            <a:pPr marL="1828800" lvl="4" indent="0">
              <a:buNone/>
            </a:pPr>
            <a:endParaRPr lang="nl-BE" sz="1800" dirty="0">
              <a:latin typeface="Arial" charset="0"/>
            </a:endParaRPr>
          </a:p>
          <a:p>
            <a:pPr marL="576000" lvl="2" indent="0">
              <a:buNone/>
            </a:pPr>
            <a:r>
              <a:rPr lang="nl-BE" sz="1800" dirty="0">
                <a:latin typeface="Arial" charset="0"/>
              </a:rPr>
              <a:t>VRT zet samen met VAF coproducties op met externe productiehuizen rond de genres fictie, documentaire en animatie </a:t>
            </a:r>
          </a:p>
          <a:p>
            <a:pPr marL="864000" lvl="3" indent="0">
              <a:buNone/>
            </a:pPr>
            <a:r>
              <a:rPr lang="nl-BE" sz="1800" dirty="0" smtClean="0">
                <a:latin typeface="Arial" charset="0"/>
              </a:rPr>
              <a:t>   </a:t>
            </a:r>
            <a:r>
              <a:rPr lang="nl-BE" sz="1800" dirty="0">
                <a:latin typeface="Arial" charset="0"/>
              </a:rPr>
              <a:t>Doelstelling behaald: </a:t>
            </a:r>
            <a:r>
              <a:rPr lang="nl-BE" sz="1800" dirty="0" smtClean="0">
                <a:latin typeface="Arial" charset="0"/>
              </a:rPr>
              <a:t>20 </a:t>
            </a:r>
            <a:r>
              <a:rPr lang="nl-BE" sz="1800" dirty="0">
                <a:latin typeface="Arial" charset="0"/>
              </a:rPr>
              <a:t>coproducties</a:t>
            </a:r>
          </a:p>
          <a:p>
            <a:pPr lvl="1">
              <a:buBlip>
                <a:blip r:embed="rId2"/>
              </a:buBlip>
            </a:pPr>
            <a:endParaRPr lang="nl-BE" sz="1800" dirty="0">
              <a:latin typeface="Arial" charset="0"/>
            </a:endParaRPr>
          </a:p>
          <a:p>
            <a:pPr lvl="2">
              <a:buBlip>
                <a:blip r:embed="rId2"/>
              </a:buBlip>
            </a:pPr>
            <a:endParaRPr lang="nl-BE" sz="1800" dirty="0">
              <a:solidFill>
                <a:srgbClr val="C00000"/>
              </a:solidFill>
              <a:latin typeface="Arial" charset="0"/>
            </a:endParaRPr>
          </a:p>
          <a:p>
            <a:pPr lvl="2">
              <a:buBlip>
                <a:blip r:embed="rId2"/>
              </a:buBlip>
            </a:pPr>
            <a:endParaRPr lang="nl-BE" sz="1800" dirty="0">
              <a:solidFill>
                <a:srgbClr val="C00000"/>
              </a:solidFill>
              <a:latin typeface="Arial" charset="0"/>
            </a:endParaRPr>
          </a:p>
          <a:p>
            <a:pPr lvl="1">
              <a:buBlip>
                <a:blip r:embed="rId2"/>
              </a:buBlip>
            </a:pPr>
            <a:endParaRPr lang="nl-BE" sz="1800" dirty="0">
              <a:latin typeface="Arial" charset="0"/>
            </a:endParaRPr>
          </a:p>
          <a:p>
            <a:pPr marL="914400" lvl="2" indent="0"/>
            <a:endParaRPr lang="nl-NL" sz="1800" dirty="0">
              <a:latin typeface="Arial" charset="0"/>
            </a:endParaRPr>
          </a:p>
          <a:p>
            <a:pPr lvl="2">
              <a:buBlip>
                <a:blip r:embed="rId2"/>
              </a:buBlip>
            </a:pPr>
            <a:endParaRPr lang="nl-NL" sz="1800" dirty="0">
              <a:latin typeface="Arial" charset="0"/>
            </a:endParaRPr>
          </a:p>
          <a:p>
            <a:pPr marL="457200" lvl="1" indent="0"/>
            <a:endParaRPr lang="nl-NL" sz="1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39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ts val="3800"/>
              </a:lnSpc>
            </a:pP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Belangrijkste</a:t>
            </a:r>
            <a:r>
              <a:rPr lang="fr-FR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resultaten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1296000" y="1285103"/>
            <a:ext cx="7416000" cy="4506097"/>
          </a:xfrm>
        </p:spPr>
        <p:txBody>
          <a:bodyPr/>
          <a:lstStyle/>
          <a:p>
            <a:pPr>
              <a:buNone/>
            </a:pPr>
            <a:r>
              <a:rPr lang="nl-NL" sz="1800" b="1" dirty="0" smtClean="0">
                <a:latin typeface="Arial" charset="0"/>
              </a:rPr>
              <a:t>Productiestrategie</a:t>
            </a:r>
            <a:endParaRPr lang="nl-NL" sz="1800" b="1" dirty="0">
              <a:latin typeface="Arial" charset="0"/>
            </a:endParaRPr>
          </a:p>
          <a:p>
            <a:endParaRPr lang="nl-NL" sz="1800" b="1" dirty="0">
              <a:latin typeface="Arial" charset="0"/>
            </a:endParaRPr>
          </a:p>
          <a:p>
            <a:pPr marL="288000" lvl="1" indent="0">
              <a:buNone/>
            </a:pPr>
            <a:r>
              <a:rPr lang="nl-BE" sz="1800" dirty="0">
                <a:solidFill>
                  <a:schemeClr val="tx1"/>
                </a:solidFill>
                <a:latin typeface="Arial" charset="0"/>
              </a:rPr>
              <a:t>SD 27: VRT draagt bij tot uitstraling van Vlaamse identiteit</a:t>
            </a:r>
          </a:p>
          <a:p>
            <a:pPr lvl="1">
              <a:buBlip>
                <a:blip r:embed="rId2"/>
              </a:buBlip>
            </a:pPr>
            <a:endParaRPr lang="nl-BE" sz="1800" dirty="0">
              <a:solidFill>
                <a:schemeClr val="tx1"/>
              </a:solidFill>
              <a:latin typeface="Arial" charset="0"/>
            </a:endParaRPr>
          </a:p>
          <a:p>
            <a:pPr marL="576000" lvl="2" indent="0">
              <a:buNone/>
            </a:pPr>
            <a:r>
              <a:rPr lang="nl-BE" sz="1800" dirty="0">
                <a:latin typeface="Arial" charset="0"/>
              </a:rPr>
              <a:t># doelstellingen, o.a.</a:t>
            </a:r>
          </a:p>
          <a:p>
            <a:pPr marL="914400" lvl="2" indent="0"/>
            <a:endParaRPr lang="nl-BE" sz="1800" dirty="0">
              <a:latin typeface="Arial" charset="0"/>
            </a:endParaRPr>
          </a:p>
          <a:p>
            <a:pPr marL="864000" lvl="3" indent="0">
              <a:buNone/>
            </a:pPr>
            <a:r>
              <a:rPr lang="nl-BE" sz="1800" dirty="0" smtClean="0">
                <a:latin typeface="Arial" charset="0"/>
              </a:rPr>
              <a:t>Percentage </a:t>
            </a:r>
            <a:r>
              <a:rPr lang="nl-BE" sz="1800" dirty="0">
                <a:latin typeface="Arial" charset="0"/>
              </a:rPr>
              <a:t>Vlaamse TV-producties en coproducties </a:t>
            </a:r>
            <a:endParaRPr lang="nl-BE" sz="1800" dirty="0" smtClean="0">
              <a:latin typeface="Arial" charset="0"/>
            </a:endParaRPr>
          </a:p>
          <a:p>
            <a:pPr marL="864000" lvl="3" indent="0">
              <a:buNone/>
            </a:pPr>
            <a:r>
              <a:rPr lang="nl-BE" sz="1800" dirty="0" smtClean="0">
                <a:latin typeface="Arial" charset="0"/>
              </a:rPr>
              <a:t>bedraagt </a:t>
            </a:r>
            <a:r>
              <a:rPr lang="nl-BE" sz="1800" dirty="0">
                <a:latin typeface="Arial" charset="0"/>
              </a:rPr>
              <a:t>ten minste 65% van totale output (18u-23u)</a:t>
            </a:r>
          </a:p>
          <a:p>
            <a:pPr lvl="3">
              <a:buBlip>
                <a:blip r:embed="rId2"/>
              </a:buBlip>
            </a:pPr>
            <a:endParaRPr lang="nl-BE" sz="1800" dirty="0">
              <a:latin typeface="Arial" charset="0"/>
            </a:endParaRPr>
          </a:p>
          <a:p>
            <a:pPr marL="864000" lvl="3" indent="0">
              <a:buNone/>
            </a:pPr>
            <a:r>
              <a:rPr lang="nl-BE" sz="1800" b="1" dirty="0">
                <a:latin typeface="Arial" charset="0"/>
              </a:rPr>
              <a:t>Doelstelling </a:t>
            </a:r>
            <a:r>
              <a:rPr lang="nl-BE" sz="1800" b="1" dirty="0" smtClean="0">
                <a:latin typeface="Arial" charset="0"/>
              </a:rPr>
              <a:t>behaald</a:t>
            </a:r>
            <a:r>
              <a:rPr lang="nl-BE" sz="1800" dirty="0">
                <a:latin typeface="Arial" charset="0"/>
              </a:rPr>
              <a:t>: </a:t>
            </a:r>
            <a:r>
              <a:rPr lang="nl-BE" sz="1800" dirty="0" smtClean="0">
                <a:latin typeface="Arial" charset="0"/>
              </a:rPr>
              <a:t>72,9%</a:t>
            </a:r>
            <a:endParaRPr lang="nl-BE" sz="1800" dirty="0">
              <a:latin typeface="Arial" charset="0"/>
            </a:endParaRPr>
          </a:p>
          <a:p>
            <a:pPr lvl="2">
              <a:buBlip>
                <a:blip r:embed="rId2"/>
              </a:buBlip>
            </a:pPr>
            <a:endParaRPr lang="nl-BE" sz="1800" dirty="0">
              <a:latin typeface="Arial" charset="0"/>
            </a:endParaRPr>
          </a:p>
          <a:p>
            <a:pPr lvl="2">
              <a:buBlip>
                <a:blip r:embed="rId2"/>
              </a:buBlip>
            </a:pPr>
            <a:endParaRPr lang="nl-BE" sz="1800" dirty="0">
              <a:latin typeface="Arial" charset="0"/>
            </a:endParaRPr>
          </a:p>
          <a:p>
            <a:pPr lvl="1">
              <a:buBlip>
                <a:blip r:embed="rId2"/>
              </a:buBlip>
            </a:pPr>
            <a:endParaRPr lang="nl-BE" sz="1800" dirty="0">
              <a:solidFill>
                <a:schemeClr val="tx1"/>
              </a:solidFill>
              <a:latin typeface="Arial" charset="0"/>
            </a:endParaRPr>
          </a:p>
          <a:p>
            <a:pPr marL="914400" lvl="2" indent="0"/>
            <a:endParaRPr lang="nl-NL" sz="1800" dirty="0">
              <a:latin typeface="Arial" charset="0"/>
            </a:endParaRPr>
          </a:p>
          <a:p>
            <a:pPr lvl="2">
              <a:buBlip>
                <a:blip r:embed="rId2"/>
              </a:buBlip>
            </a:pPr>
            <a:endParaRPr lang="nl-NL" sz="1800" dirty="0">
              <a:latin typeface="Arial" charset="0"/>
            </a:endParaRPr>
          </a:p>
          <a:p>
            <a:pPr marL="457200" lvl="1" indent="0"/>
            <a:endParaRPr lang="nl-NL" sz="1800" b="1" dirty="0">
              <a:solidFill>
                <a:schemeClr val="tx1"/>
              </a:solidFill>
              <a:latin typeface="Arial" charset="0"/>
            </a:endParaRPr>
          </a:p>
          <a:p>
            <a:pPr marL="457200" lvl="1" indent="0">
              <a:buNone/>
            </a:pPr>
            <a:endParaRPr lang="nl-NL" sz="1800" b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ts val="3800"/>
              </a:lnSpc>
            </a:pP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Belangrijkste</a:t>
            </a:r>
            <a:r>
              <a:rPr lang="fr-FR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resultaten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1296000" y="1285103"/>
            <a:ext cx="7416000" cy="4506097"/>
          </a:xfrm>
        </p:spPr>
        <p:txBody>
          <a:bodyPr/>
          <a:lstStyle/>
          <a:p>
            <a:pPr>
              <a:buNone/>
            </a:pPr>
            <a:r>
              <a:rPr lang="nl-NL" sz="1600" b="1" dirty="0" smtClean="0">
                <a:latin typeface="Arial" charset="0"/>
              </a:rPr>
              <a:t>Creativiteit </a:t>
            </a:r>
            <a:r>
              <a:rPr lang="nl-NL" sz="1600" b="1" dirty="0">
                <a:latin typeface="Arial" charset="0"/>
              </a:rPr>
              <a:t>en efficiëntie (HR – personeelsbestand)</a:t>
            </a:r>
          </a:p>
          <a:p>
            <a:endParaRPr lang="nl-NL" sz="1600" b="1" dirty="0">
              <a:latin typeface="Arial" charset="0"/>
            </a:endParaRPr>
          </a:p>
          <a:p>
            <a:pPr marL="288000" lvl="1" indent="0">
              <a:buNone/>
            </a:pPr>
            <a:r>
              <a:rPr lang="nl-BE" sz="1600" dirty="0">
                <a:solidFill>
                  <a:schemeClr val="tx1"/>
                </a:solidFill>
                <a:latin typeface="Arial" charset="0"/>
              </a:rPr>
              <a:t># doelstellingen o.a. SD 31 : De VRT zorgt dat de samenstelling van haar personeelsbestand in lijn ligt met de Vlaamse maatschappelijke diversiteit.</a:t>
            </a:r>
          </a:p>
          <a:p>
            <a:pPr marL="576000" lvl="2" indent="0">
              <a:buNone/>
            </a:pPr>
            <a:endParaRPr lang="nl-BE" sz="1600" dirty="0">
              <a:latin typeface="Arial" charset="0"/>
            </a:endParaRPr>
          </a:p>
          <a:p>
            <a:pPr marL="576000" lvl="2" indent="0">
              <a:buNone/>
            </a:pPr>
            <a:r>
              <a:rPr lang="nl-BE" sz="1600" b="1" dirty="0" smtClean="0">
                <a:latin typeface="Arial" charset="0"/>
              </a:rPr>
              <a:t>Streefcijfers</a:t>
            </a:r>
            <a:endParaRPr lang="nl-BE" sz="1600" b="1" dirty="0">
              <a:latin typeface="Arial" charset="0"/>
            </a:endParaRPr>
          </a:p>
          <a:p>
            <a:pPr marL="864000" lvl="3" indent="0">
              <a:buNone/>
            </a:pPr>
            <a:r>
              <a:rPr lang="nl-BE" sz="1600" dirty="0">
                <a:latin typeface="Arial" charset="0"/>
              </a:rPr>
              <a:t>Personen met een handicap: </a:t>
            </a:r>
            <a:r>
              <a:rPr lang="nl-BE" sz="1600" dirty="0" smtClean="0">
                <a:latin typeface="Arial" charset="0"/>
              </a:rPr>
              <a:t>1,5</a:t>
            </a:r>
            <a:r>
              <a:rPr lang="nl-BE" sz="1600" dirty="0">
                <a:latin typeface="Arial" charset="0"/>
              </a:rPr>
              <a:t>% eind 2014</a:t>
            </a:r>
          </a:p>
          <a:p>
            <a:pPr marL="864000" lvl="3" indent="0">
              <a:buNone/>
            </a:pPr>
            <a:r>
              <a:rPr lang="nl-BE" sz="1600" dirty="0">
                <a:latin typeface="Arial" charset="0"/>
              </a:rPr>
              <a:t>Nieuwe Vlamingen: </a:t>
            </a:r>
            <a:r>
              <a:rPr lang="nl-BE" sz="1600" dirty="0" smtClean="0">
                <a:latin typeface="Arial" charset="0"/>
              </a:rPr>
              <a:t>4</a:t>
            </a:r>
            <a:r>
              <a:rPr lang="nl-BE" sz="1600" dirty="0">
                <a:latin typeface="Arial" charset="0"/>
              </a:rPr>
              <a:t>% eind 2014</a:t>
            </a:r>
          </a:p>
          <a:p>
            <a:pPr marL="864000" lvl="3" indent="0">
              <a:buNone/>
            </a:pPr>
            <a:r>
              <a:rPr lang="nl-BE" sz="1600" dirty="0">
                <a:latin typeface="Arial" charset="0"/>
              </a:rPr>
              <a:t>Vrouwen binnen personeelsbestand : 40% tegen eind 2014 – vrouwen in het management: minimaal 33%</a:t>
            </a:r>
          </a:p>
          <a:p>
            <a:pPr lvl="2">
              <a:buBlip>
                <a:blip r:embed="rId2"/>
              </a:buBlip>
            </a:pPr>
            <a:endParaRPr lang="nl-BE" sz="1600" dirty="0">
              <a:latin typeface="Arial" charset="0"/>
            </a:endParaRPr>
          </a:p>
          <a:p>
            <a:pPr marL="576000" lvl="2" indent="0">
              <a:buNone/>
            </a:pPr>
            <a:r>
              <a:rPr lang="nl-BE" sz="1600" b="1" dirty="0">
                <a:latin typeface="Arial" charset="0"/>
              </a:rPr>
              <a:t>Resultaten:</a:t>
            </a:r>
            <a:r>
              <a:rPr lang="nl-BE" sz="1600" dirty="0">
                <a:latin typeface="Arial" charset="0"/>
              </a:rPr>
              <a:t> </a:t>
            </a:r>
          </a:p>
          <a:p>
            <a:pPr marL="864000" lvl="3" indent="0">
              <a:buNone/>
            </a:pPr>
            <a:r>
              <a:rPr lang="nl-BE" sz="1600" dirty="0">
                <a:latin typeface="Arial" charset="0"/>
              </a:rPr>
              <a:t>Personen met een handicap : </a:t>
            </a:r>
            <a:r>
              <a:rPr lang="nl-BE" sz="1600" u="sng" dirty="0" smtClean="0">
                <a:latin typeface="Arial" charset="0"/>
              </a:rPr>
              <a:t>Niet </a:t>
            </a:r>
            <a:r>
              <a:rPr lang="nl-BE" sz="1600" u="sng" dirty="0">
                <a:latin typeface="Arial" charset="0"/>
              </a:rPr>
              <a:t>behaald</a:t>
            </a:r>
            <a:r>
              <a:rPr lang="nl-BE" sz="1600" dirty="0">
                <a:latin typeface="Arial" charset="0"/>
              </a:rPr>
              <a:t>: </a:t>
            </a:r>
            <a:r>
              <a:rPr lang="nl-BE" sz="1600" dirty="0" smtClean="0">
                <a:latin typeface="Arial" charset="0"/>
              </a:rPr>
              <a:t>1,1% </a:t>
            </a:r>
            <a:r>
              <a:rPr lang="nl-BE" sz="1600" dirty="0">
                <a:latin typeface="Arial" charset="0"/>
              </a:rPr>
              <a:t>i.p.v. </a:t>
            </a:r>
            <a:r>
              <a:rPr lang="nl-BE" sz="1600" dirty="0" smtClean="0">
                <a:latin typeface="Arial" charset="0"/>
              </a:rPr>
              <a:t>1,5%</a:t>
            </a:r>
            <a:endParaRPr lang="nl-BE" sz="1600" dirty="0">
              <a:latin typeface="Arial" charset="0"/>
            </a:endParaRPr>
          </a:p>
          <a:p>
            <a:pPr marL="864000" lvl="3" indent="0">
              <a:buNone/>
            </a:pPr>
            <a:r>
              <a:rPr lang="nl-BE" sz="1600" dirty="0">
                <a:latin typeface="Arial" charset="0"/>
              </a:rPr>
              <a:t>Nieuwe Vlamingen : </a:t>
            </a:r>
            <a:r>
              <a:rPr lang="nl-BE" sz="1600" u="sng" dirty="0">
                <a:latin typeface="Arial" charset="0"/>
              </a:rPr>
              <a:t>Niet behaald</a:t>
            </a:r>
            <a:r>
              <a:rPr lang="nl-BE" sz="1600" dirty="0">
                <a:latin typeface="Arial" charset="0"/>
              </a:rPr>
              <a:t>: </a:t>
            </a:r>
            <a:r>
              <a:rPr lang="nl-BE" sz="1600" dirty="0" smtClean="0">
                <a:latin typeface="Arial" charset="0"/>
              </a:rPr>
              <a:t>2,6% </a:t>
            </a:r>
            <a:r>
              <a:rPr lang="nl-BE" sz="1600" dirty="0">
                <a:latin typeface="Arial" charset="0"/>
              </a:rPr>
              <a:t>i.p.v. </a:t>
            </a:r>
            <a:r>
              <a:rPr lang="nl-BE" sz="1600" dirty="0" smtClean="0">
                <a:latin typeface="Arial" charset="0"/>
              </a:rPr>
              <a:t>4%</a:t>
            </a:r>
            <a:endParaRPr lang="nl-BE" sz="1600" dirty="0">
              <a:latin typeface="Arial" charset="0"/>
            </a:endParaRPr>
          </a:p>
          <a:p>
            <a:pPr marL="864000" lvl="3" indent="0">
              <a:buNone/>
            </a:pPr>
            <a:r>
              <a:rPr lang="nl-BE" sz="1600" dirty="0">
                <a:latin typeface="Arial" charset="0"/>
              </a:rPr>
              <a:t>Vrouwen binnen personeelsbestand: </a:t>
            </a:r>
            <a:r>
              <a:rPr lang="nl-BE" sz="1600" u="sng" dirty="0" smtClean="0">
                <a:latin typeface="Arial" charset="0"/>
              </a:rPr>
              <a:t>Niet behaald</a:t>
            </a:r>
            <a:r>
              <a:rPr lang="nl-BE" sz="1600" dirty="0" smtClean="0">
                <a:latin typeface="Arial" charset="0"/>
              </a:rPr>
              <a:t>: 39,1% (i.p.v. 40</a:t>
            </a:r>
            <a:r>
              <a:rPr lang="nl-BE" sz="1600" dirty="0">
                <a:latin typeface="Arial" charset="0"/>
              </a:rPr>
              <a:t>%)</a:t>
            </a:r>
          </a:p>
          <a:p>
            <a:pPr marL="864000" lvl="3" indent="0">
              <a:buNone/>
            </a:pPr>
            <a:r>
              <a:rPr lang="nl-BE" sz="1600" dirty="0" smtClean="0">
                <a:latin typeface="Arial" charset="0"/>
              </a:rPr>
              <a:t>Vrouwen </a:t>
            </a:r>
            <a:r>
              <a:rPr lang="nl-BE" sz="1600" dirty="0">
                <a:latin typeface="Arial" charset="0"/>
              </a:rPr>
              <a:t>in het management: </a:t>
            </a:r>
            <a:r>
              <a:rPr lang="nl-BE" sz="1600" u="sng" dirty="0">
                <a:latin typeface="Arial" charset="0"/>
              </a:rPr>
              <a:t>Niet behaald</a:t>
            </a:r>
            <a:r>
              <a:rPr lang="nl-BE" sz="1600" dirty="0">
                <a:latin typeface="Arial" charset="0"/>
              </a:rPr>
              <a:t>: </a:t>
            </a:r>
            <a:r>
              <a:rPr lang="nl-BE" sz="1600" dirty="0" smtClean="0">
                <a:latin typeface="Arial" charset="0"/>
              </a:rPr>
              <a:t>24,4% </a:t>
            </a:r>
            <a:r>
              <a:rPr lang="nl-BE" sz="1600" dirty="0">
                <a:latin typeface="Arial" charset="0"/>
              </a:rPr>
              <a:t>i.p.v. 33</a:t>
            </a:r>
            <a:r>
              <a:rPr lang="nl-BE" sz="1600" dirty="0" smtClean="0">
                <a:latin typeface="Arial" charset="0"/>
              </a:rPr>
              <a:t>%</a:t>
            </a:r>
          </a:p>
          <a:p>
            <a:pPr marL="864000" lvl="3" indent="0">
              <a:buNone/>
            </a:pPr>
            <a:endParaRPr lang="nl-BE" sz="1600" dirty="0">
              <a:latin typeface="Arial" charset="0"/>
            </a:endParaRPr>
          </a:p>
          <a:p>
            <a:pPr marL="576000" lvl="2" indent="0">
              <a:buNone/>
            </a:pPr>
            <a:r>
              <a:rPr lang="nl-BE" sz="1600" dirty="0" smtClean="0">
                <a:latin typeface="Arial" charset="0"/>
              </a:rPr>
              <a:t>=&gt; Streefcijfers zijn </a:t>
            </a:r>
            <a:r>
              <a:rPr lang="nl-BE" sz="1600" b="1" u="sng" dirty="0" smtClean="0">
                <a:latin typeface="Arial" charset="0"/>
              </a:rPr>
              <a:t>niet behaald</a:t>
            </a:r>
            <a:r>
              <a:rPr lang="nl-BE" sz="1600" dirty="0" smtClean="0">
                <a:latin typeface="Arial" charset="0"/>
              </a:rPr>
              <a:t>.</a:t>
            </a:r>
            <a:endParaRPr lang="nl-BE" sz="1600" dirty="0">
              <a:latin typeface="Arial" charset="0"/>
            </a:endParaRPr>
          </a:p>
          <a:p>
            <a:pPr lvl="2">
              <a:buBlip>
                <a:blip r:embed="rId2"/>
              </a:buBlip>
            </a:pPr>
            <a:endParaRPr lang="nl-BE" sz="1600" dirty="0">
              <a:solidFill>
                <a:srgbClr val="C00000"/>
              </a:solidFill>
              <a:latin typeface="Arial" charset="0"/>
            </a:endParaRPr>
          </a:p>
          <a:p>
            <a:pPr lvl="1">
              <a:buBlip>
                <a:blip r:embed="rId2"/>
              </a:buBlip>
            </a:pPr>
            <a:endParaRPr lang="nl-BE" sz="1600" dirty="0">
              <a:latin typeface="Arial" charset="0"/>
            </a:endParaRPr>
          </a:p>
          <a:p>
            <a:pPr marL="914400" lvl="2" indent="0"/>
            <a:endParaRPr lang="nl-NL" sz="1600" dirty="0">
              <a:latin typeface="Arial" charset="0"/>
            </a:endParaRPr>
          </a:p>
          <a:p>
            <a:pPr lvl="2">
              <a:buBlip>
                <a:blip r:embed="rId2"/>
              </a:buBlip>
            </a:pPr>
            <a:endParaRPr lang="nl-NL" sz="1600" dirty="0">
              <a:latin typeface="Arial" charset="0"/>
            </a:endParaRPr>
          </a:p>
          <a:p>
            <a:pPr marL="457200" lvl="1" indent="0"/>
            <a:endParaRPr lang="nl-NL" sz="16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6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ts val="3800"/>
              </a:lnSpc>
            </a:pP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Aanbeveling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1296000" y="2075935"/>
            <a:ext cx="7416000" cy="3715265"/>
          </a:xfrm>
        </p:spPr>
        <p:txBody>
          <a:bodyPr/>
          <a:lstStyle/>
          <a:p>
            <a:pPr>
              <a:buNone/>
            </a:pPr>
            <a:r>
              <a:rPr lang="nl-NL" sz="2000" b="1" dirty="0">
                <a:latin typeface="Arial" charset="0"/>
              </a:rPr>
              <a:t>Verdere uitbouw van het permanent meetsysteem</a:t>
            </a:r>
          </a:p>
          <a:p>
            <a:endParaRPr lang="nl-NL" sz="1800" dirty="0">
              <a:latin typeface="Arial" charset="0"/>
            </a:endParaRPr>
          </a:p>
          <a:p>
            <a:pPr marL="288000" lvl="1" indent="0">
              <a:buNone/>
            </a:pPr>
            <a:r>
              <a:rPr lang="nl-NL" sz="1800" dirty="0">
                <a:solidFill>
                  <a:schemeClr val="tx1"/>
                </a:solidFill>
                <a:latin typeface="Arial" charset="0"/>
              </a:rPr>
              <a:t>Om het niet behalen van bepaalde onderdelen van doelstellingen te kunnen beperken of vermijden. </a:t>
            </a:r>
          </a:p>
          <a:p>
            <a:pPr marL="457200" lvl="1" indent="0"/>
            <a:endParaRPr lang="nl-NL" sz="16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2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r="7100"/>
          <a:stretch>
            <a:fillRect/>
          </a:stretch>
        </p:blipFill>
        <p:spPr>
          <a:xfrm>
            <a:off x="304800" y="0"/>
            <a:ext cx="8839200" cy="6858000"/>
          </a:xfrm>
        </p:spPr>
      </p:pic>
      <p:sp>
        <p:nvSpPr>
          <p:cNvPr id="18" name="Titel 17"/>
          <p:cNvSpPr>
            <a:spLocks noGrp="1"/>
          </p:cNvSpPr>
          <p:nvPr>
            <p:ph type="ctrTitle"/>
          </p:nvPr>
        </p:nvSpPr>
        <p:spPr>
          <a:xfrm>
            <a:off x="2021539" y="1937202"/>
            <a:ext cx="4980976" cy="2073600"/>
          </a:xfrm>
        </p:spPr>
        <p:txBody>
          <a:bodyPr anchor="b"/>
          <a:lstStyle/>
          <a:p>
            <a:r>
              <a:rPr lang="nl-BE" dirty="0" smtClean="0"/>
              <a:t>Vlaamse Regulator voor de Media</a:t>
            </a:r>
            <a:endParaRPr lang="nl-BE" dirty="0"/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1" name="Tijdelijke aanduiding voor afbeelding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515" y="319584"/>
            <a:ext cx="1858808" cy="81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31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6" r="11526"/>
          <a:stretch>
            <a:fillRect/>
          </a:stretch>
        </p:blipFill>
        <p:spPr>
          <a:xfrm>
            <a:off x="288001" y="288000"/>
            <a:ext cx="8568000" cy="6264000"/>
          </a:xfrm>
        </p:spPr>
      </p:pic>
      <p:grpSp>
        <p:nvGrpSpPr>
          <p:cNvPr id="12" name="Groeperen 15"/>
          <p:cNvGrpSpPr/>
          <p:nvPr/>
        </p:nvGrpSpPr>
        <p:grpSpPr>
          <a:xfrm>
            <a:off x="288001" y="288000"/>
            <a:ext cx="6033505" cy="6265475"/>
            <a:chOff x="288001" y="288000"/>
            <a:chExt cx="6033505" cy="6265475"/>
          </a:xfrm>
        </p:grpSpPr>
        <p:sp>
          <p:nvSpPr>
            <p:cNvPr id="13" name="Rechthoek 12"/>
            <p:cNvSpPr>
              <a:spLocks/>
            </p:cNvSpPr>
            <p:nvPr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ige driehoek 13"/>
            <p:cNvSpPr/>
            <p:nvPr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6" name="Titel 15"/>
          <p:cNvSpPr>
            <a:spLocks noGrp="1"/>
          </p:cNvSpPr>
          <p:nvPr>
            <p:ph type="ctrTitle"/>
          </p:nvPr>
        </p:nvSpPr>
        <p:spPr>
          <a:xfrm>
            <a:off x="578389" y="2551879"/>
            <a:ext cx="4935460" cy="1943998"/>
          </a:xfrm>
        </p:spPr>
        <p:txBody>
          <a:bodyPr/>
          <a:lstStyle/>
          <a:p>
            <a:r>
              <a:rPr lang="nl-BE" sz="3600" b="1" dirty="0">
                <a:solidFill>
                  <a:srgbClr val="9B9B9B"/>
                </a:solidFill>
                <a:latin typeface="Arial" charset="0"/>
              </a:rPr>
              <a:t>Toezicht naleving beheerovereenkomst VRT </a:t>
            </a:r>
            <a:r>
              <a:rPr lang="nl-BE" sz="3600" b="1" dirty="0" smtClean="0">
                <a:solidFill>
                  <a:srgbClr val="9B9B9B"/>
                </a:solidFill>
                <a:latin typeface="Arial" charset="0"/>
              </a:rPr>
              <a:t>2014</a:t>
            </a:r>
            <a:r>
              <a:rPr lang="nl-BE" sz="3600" b="1" dirty="0">
                <a:solidFill>
                  <a:srgbClr val="9B9B9B"/>
                </a:solidFill>
                <a:latin typeface="Arial" charset="0"/>
              </a:rPr>
              <a:t/>
            </a:r>
            <a:br>
              <a:rPr lang="nl-BE" sz="3600" b="1" dirty="0">
                <a:solidFill>
                  <a:srgbClr val="9B9B9B"/>
                </a:solidFill>
                <a:latin typeface="Arial" charset="0"/>
              </a:rPr>
            </a:br>
            <a:r>
              <a:rPr lang="fr-FR" sz="5400" b="1" dirty="0">
                <a:latin typeface="Arial" charset="0"/>
              </a:rPr>
              <a:t> </a:t>
            </a: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9" y="576000"/>
            <a:ext cx="1560875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1804086"/>
            <a:ext cx="5342082" cy="2026509"/>
          </a:xfrm>
        </p:spPr>
        <p:txBody>
          <a:bodyPr/>
          <a:lstStyle/>
          <a:p>
            <a:r>
              <a:rPr lang="nl-BE" sz="4000" b="1" dirty="0">
                <a:latin typeface="Arial" charset="0"/>
              </a:rPr>
              <a:t>Toezicht naleving </a:t>
            </a:r>
            <a:r>
              <a:rPr lang="nl-BE" sz="4000" b="1" dirty="0" smtClean="0">
                <a:latin typeface="Arial" charset="0"/>
              </a:rPr>
              <a:t>beheerovereenkomst VRT 2014</a:t>
            </a:r>
            <a:endParaRPr lang="nl-BE" sz="4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1"/>
            <a:ext cx="5354606" cy="1385839"/>
          </a:xfrm>
        </p:spPr>
        <p:txBody>
          <a:bodyPr/>
          <a:lstStyle/>
          <a:p>
            <a:pPr marL="0" lvl="1" algn="l">
              <a:lnSpc>
                <a:spcPts val="1760"/>
              </a:lnSpc>
              <a:buSzPct val="90000"/>
            </a:pPr>
            <a:r>
              <a:rPr lang="fr-FR" dirty="0" smtClean="0">
                <a:solidFill>
                  <a:schemeClr val="bg1"/>
                </a:solidFill>
                <a:latin typeface="Arial" charset="0"/>
              </a:rPr>
              <a:t>1. </a:t>
            </a:r>
            <a:r>
              <a:rPr lang="fr-FR" dirty="0" err="1" smtClean="0">
                <a:solidFill>
                  <a:schemeClr val="bg1"/>
                </a:solidFill>
                <a:latin typeface="Arial" charset="0"/>
              </a:rPr>
              <a:t>Overzicht</a:t>
            </a:r>
            <a:r>
              <a:rPr lang="fr-FR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wijze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meting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/ </a:t>
            </a:r>
            <a:r>
              <a:rPr lang="fr-FR" dirty="0" err="1" smtClean="0">
                <a:solidFill>
                  <a:schemeClr val="bg1"/>
                </a:solidFill>
                <a:latin typeface="Arial" charset="0"/>
              </a:rPr>
              <a:t>evaluatie</a:t>
            </a:r>
            <a:endParaRPr lang="fr-FR" dirty="0" smtClean="0">
              <a:solidFill>
                <a:schemeClr val="bg1"/>
              </a:solidFill>
              <a:latin typeface="Arial" charset="0"/>
            </a:endParaRPr>
          </a:p>
          <a:p>
            <a:pPr marL="0" lvl="1" algn="l">
              <a:lnSpc>
                <a:spcPts val="1760"/>
              </a:lnSpc>
              <a:buSzPct val="90000"/>
            </a:pPr>
            <a:endParaRPr lang="fr-FR" dirty="0">
              <a:solidFill>
                <a:schemeClr val="bg1"/>
              </a:solidFill>
              <a:latin typeface="Arial" charset="0"/>
            </a:endParaRPr>
          </a:p>
          <a:p>
            <a:pPr marL="0" lvl="1" algn="l">
              <a:lnSpc>
                <a:spcPts val="1760"/>
              </a:lnSpc>
              <a:buSzPct val="90000"/>
            </a:pPr>
            <a:r>
              <a:rPr lang="fr-FR" dirty="0" smtClean="0">
                <a:solidFill>
                  <a:schemeClr val="bg1"/>
                </a:solidFill>
                <a:latin typeface="Arial" charset="0"/>
              </a:rPr>
              <a:t>2. </a:t>
            </a:r>
            <a:r>
              <a:rPr lang="fr-FR" dirty="0" err="1" smtClean="0">
                <a:solidFill>
                  <a:schemeClr val="bg1"/>
                </a:solidFill>
                <a:latin typeface="Arial" charset="0"/>
              </a:rPr>
              <a:t>Belangrijkste</a:t>
            </a:r>
            <a:r>
              <a:rPr lang="fr-FR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Arial" charset="0"/>
              </a:rPr>
              <a:t>resultaten</a:t>
            </a:r>
            <a:endParaRPr lang="fr-FR" dirty="0" smtClean="0">
              <a:solidFill>
                <a:schemeClr val="bg1"/>
              </a:solidFill>
              <a:latin typeface="Arial" charset="0"/>
            </a:endParaRPr>
          </a:p>
          <a:p>
            <a:pPr marL="0" lvl="1" algn="l">
              <a:lnSpc>
                <a:spcPts val="1760"/>
              </a:lnSpc>
              <a:buSzPct val="90000"/>
            </a:pPr>
            <a:endParaRPr lang="fr-FR" dirty="0">
              <a:solidFill>
                <a:schemeClr val="bg1"/>
              </a:solidFill>
              <a:latin typeface="Arial" charset="0"/>
            </a:endParaRPr>
          </a:p>
          <a:p>
            <a:pPr marL="0" lvl="1" algn="l">
              <a:lnSpc>
                <a:spcPts val="1760"/>
              </a:lnSpc>
              <a:buSzPct val="90000"/>
            </a:pPr>
            <a:r>
              <a:rPr lang="fr-FR" dirty="0" smtClean="0">
                <a:solidFill>
                  <a:schemeClr val="bg1"/>
                </a:solidFill>
                <a:latin typeface="Arial" charset="0"/>
              </a:rPr>
              <a:t>3. </a:t>
            </a:r>
            <a:r>
              <a:rPr lang="fr-FR" dirty="0" err="1" smtClean="0">
                <a:solidFill>
                  <a:schemeClr val="bg1"/>
                </a:solidFill>
                <a:latin typeface="Arial" charset="0"/>
              </a:rPr>
              <a:t>Aanbeveling</a:t>
            </a:r>
            <a:endParaRPr lang="fr-FR" dirty="0">
              <a:solidFill>
                <a:schemeClr val="bg1"/>
              </a:solidFill>
              <a:latin typeface="Arial" charset="0"/>
            </a:endParaRPr>
          </a:p>
          <a:p>
            <a:pPr marL="0" lvl="1" algn="l">
              <a:lnSpc>
                <a:spcPts val="1760"/>
              </a:lnSpc>
              <a:buSzPct val="90000"/>
            </a:pPr>
            <a:endParaRPr lang="fr-FR" dirty="0">
              <a:latin typeface="Arial" charset="0"/>
            </a:endParaRPr>
          </a:p>
          <a:p>
            <a:pPr marL="0" lvl="1" algn="l">
              <a:lnSpc>
                <a:spcPts val="1760"/>
              </a:lnSpc>
              <a:buSzPct val="90000"/>
            </a:pPr>
            <a:endParaRPr lang="fr-FR" dirty="0">
              <a:latin typeface="Arial" charset="0"/>
            </a:endParaRPr>
          </a:p>
          <a:p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0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ts val="3800"/>
              </a:lnSpc>
            </a:pPr>
            <a:r>
              <a:rPr lang="fr-FR" sz="2800" dirty="0" smtClean="0">
                <a:solidFill>
                  <a:schemeClr val="tx1"/>
                </a:solidFill>
                <a:latin typeface="Arial" charset="0"/>
              </a:rPr>
              <a:t>1. </a:t>
            </a: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Overzicht</a:t>
            </a:r>
            <a:r>
              <a:rPr lang="fr-FR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wijze</a:t>
            </a:r>
            <a:r>
              <a:rPr lang="fr-FR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meting</a:t>
            </a:r>
            <a:r>
              <a:rPr lang="fr-FR" sz="2800" dirty="0" smtClean="0">
                <a:solidFill>
                  <a:schemeClr val="tx1"/>
                </a:solidFill>
                <a:latin typeface="Arial" charset="0"/>
              </a:rPr>
              <a:t> / </a:t>
            </a: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evaluatie</a:t>
            </a:r>
            <a:r>
              <a:rPr lang="fr-FR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" charset="0"/>
              </a:rPr>
            </a:b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nl-NL" sz="1600" dirty="0">
                <a:latin typeface="Arial" charset="0"/>
              </a:rPr>
              <a:t>VRM gaat na in welke mate de openbare omroep in </a:t>
            </a:r>
            <a:r>
              <a:rPr lang="nl-NL" sz="1600" dirty="0" smtClean="0">
                <a:latin typeface="Arial" charset="0"/>
              </a:rPr>
              <a:t>2014 </a:t>
            </a:r>
            <a:r>
              <a:rPr lang="nl-NL" sz="1600" dirty="0">
                <a:latin typeface="Arial" charset="0"/>
              </a:rPr>
              <a:t>de </a:t>
            </a:r>
            <a:r>
              <a:rPr lang="nl-NL" sz="1600" b="1" dirty="0">
                <a:latin typeface="Arial" charset="0"/>
              </a:rPr>
              <a:t>strategische en </a:t>
            </a:r>
            <a:r>
              <a:rPr lang="nl-NL" sz="1600" b="1" dirty="0" smtClean="0">
                <a:latin typeface="Arial" charset="0"/>
              </a:rPr>
              <a:t>operationele </a:t>
            </a:r>
            <a:r>
              <a:rPr lang="nl-NL" sz="1600" b="1" dirty="0">
                <a:latin typeface="Arial" charset="0"/>
              </a:rPr>
              <a:t>doelstellingen</a:t>
            </a:r>
            <a:r>
              <a:rPr lang="nl-NL" sz="1600" dirty="0">
                <a:latin typeface="Arial" charset="0"/>
              </a:rPr>
              <a:t> heeft behaald.</a:t>
            </a:r>
          </a:p>
          <a:p>
            <a:pPr marL="0" lvl="1" indent="0">
              <a:buNone/>
            </a:pPr>
            <a:endParaRPr lang="nl-NL" sz="1600" dirty="0">
              <a:latin typeface="Arial" charset="0"/>
            </a:endParaRPr>
          </a:p>
          <a:p>
            <a:pPr marL="0" lvl="1" indent="0">
              <a:buNone/>
            </a:pPr>
            <a:r>
              <a:rPr lang="nl-NL" sz="1600" dirty="0" smtClean="0">
                <a:solidFill>
                  <a:schemeClr val="tx1"/>
                </a:solidFill>
                <a:latin typeface="Arial" charset="0"/>
              </a:rPr>
              <a:t>VRT </a:t>
            </a:r>
            <a:r>
              <a:rPr lang="nl-NL" sz="1600" dirty="0">
                <a:solidFill>
                  <a:schemeClr val="tx1"/>
                </a:solidFill>
                <a:latin typeface="Arial" charset="0"/>
              </a:rPr>
              <a:t>levert aan VRM:</a:t>
            </a:r>
          </a:p>
          <a:p>
            <a:pPr marL="0" lvl="1"/>
            <a:endParaRPr lang="nl-NL" sz="1600" dirty="0">
              <a:latin typeface="Arial" charset="0"/>
            </a:endParaRPr>
          </a:p>
          <a:p>
            <a:pPr marL="397800" lvl="2" indent="0">
              <a:buNone/>
            </a:pPr>
            <a:r>
              <a:rPr lang="nl-NL" sz="1600" b="1" dirty="0">
                <a:latin typeface="Arial" charset="0"/>
              </a:rPr>
              <a:t>Cijfergegevens</a:t>
            </a:r>
            <a:r>
              <a:rPr lang="nl-NL" sz="1600" dirty="0">
                <a:latin typeface="Arial" charset="0"/>
              </a:rPr>
              <a:t> </a:t>
            </a:r>
          </a:p>
          <a:p>
            <a:pPr marL="457200" lvl="2" indent="0"/>
            <a:endParaRPr lang="nl-NL" sz="1600" dirty="0">
              <a:latin typeface="Arial" charset="0"/>
            </a:endParaRPr>
          </a:p>
          <a:p>
            <a:pPr marL="855000" lvl="3" indent="0">
              <a:buNone/>
            </a:pPr>
            <a:r>
              <a:rPr lang="nl-NL" sz="1600" dirty="0">
                <a:latin typeface="Arial" charset="0"/>
              </a:rPr>
              <a:t>Afkomstig uit PPM-studie (Portable People Meter-studie), CIM &amp; van de studiedienst van de VRT</a:t>
            </a:r>
          </a:p>
          <a:p>
            <a:pPr marL="914400" lvl="3" indent="0"/>
            <a:endParaRPr lang="nl-NL" sz="1600" dirty="0">
              <a:latin typeface="Arial" charset="0"/>
            </a:endParaRPr>
          </a:p>
          <a:p>
            <a:pPr marL="855000" lvl="3" indent="0">
              <a:buNone/>
            </a:pPr>
            <a:r>
              <a:rPr lang="nl-NL" sz="1600" dirty="0" smtClean="0">
                <a:latin typeface="Arial" charset="0"/>
              </a:rPr>
              <a:t>Cijfergegevens </a:t>
            </a:r>
            <a:r>
              <a:rPr lang="nl-NL" sz="1600" dirty="0">
                <a:latin typeface="Arial" charset="0"/>
              </a:rPr>
              <a:t>van studiedienst VRT steekproefsgewijs gecontroleerd</a:t>
            </a:r>
          </a:p>
          <a:p>
            <a:pPr marL="1371600" lvl="4" indent="0"/>
            <a:endParaRPr lang="nl-NL" sz="1600" dirty="0">
              <a:latin typeface="Arial" charset="0"/>
            </a:endParaRPr>
          </a:p>
          <a:p>
            <a:pPr marL="397800" lvl="2" indent="0">
              <a:buNone/>
            </a:pPr>
            <a:r>
              <a:rPr lang="nl-NL" sz="1600" b="1" dirty="0">
                <a:latin typeface="Arial" charset="0"/>
              </a:rPr>
              <a:t>Beschrijvende passages</a:t>
            </a:r>
          </a:p>
          <a:p>
            <a:pPr>
              <a:buNone/>
            </a:pPr>
            <a:endParaRPr lang="nl-BE" sz="4400" dirty="0"/>
          </a:p>
        </p:txBody>
      </p:sp>
    </p:spTree>
    <p:extLst>
      <p:ext uri="{BB962C8B-B14F-4D97-AF65-F5344CB8AC3E}">
        <p14:creationId xmlns:p14="http://schemas.microsoft.com/office/powerpoint/2010/main" val="18992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ts val="3800"/>
              </a:lnSpc>
            </a:pP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Belangrijkste</a:t>
            </a:r>
            <a:r>
              <a:rPr lang="fr-FR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resultaten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nl-NL" b="1" dirty="0">
                <a:latin typeface="Arial" charset="0"/>
              </a:rPr>
              <a:t>Algemeen besluit: </a:t>
            </a:r>
          </a:p>
          <a:p>
            <a:endParaRPr lang="nl-NL" sz="1800" b="1" dirty="0">
              <a:latin typeface="Arial" charset="0"/>
            </a:endParaRPr>
          </a:p>
          <a:p>
            <a:endParaRPr lang="nl-NL" sz="1800" b="1" dirty="0">
              <a:latin typeface="Arial" charset="0"/>
            </a:endParaRPr>
          </a:p>
          <a:p>
            <a:endParaRPr lang="nl-NL" sz="1800" b="1" dirty="0">
              <a:latin typeface="Arial" charset="0"/>
            </a:endParaRPr>
          </a:p>
          <a:p>
            <a:pPr marL="288000" lvl="1" indent="0">
              <a:buNone/>
            </a:pPr>
            <a:r>
              <a:rPr lang="nl-NL" sz="2000" b="1" dirty="0" smtClean="0">
                <a:solidFill>
                  <a:schemeClr val="tx1"/>
                </a:solidFill>
                <a:latin typeface="Arial" charset="0"/>
              </a:rPr>
              <a:t>De </a:t>
            </a:r>
            <a:r>
              <a:rPr lang="nl-NL" sz="2000" b="1" dirty="0">
                <a:solidFill>
                  <a:schemeClr val="tx1"/>
                </a:solidFill>
                <a:latin typeface="Arial" charset="0"/>
              </a:rPr>
              <a:t>VRT heeft het </a:t>
            </a:r>
            <a:r>
              <a:rPr lang="nl-NL" sz="2000" b="1" u="sng" dirty="0">
                <a:solidFill>
                  <a:schemeClr val="tx1"/>
                </a:solidFill>
                <a:latin typeface="Arial" charset="0"/>
              </a:rPr>
              <a:t>overgrote deel </a:t>
            </a:r>
            <a:r>
              <a:rPr lang="nl-NL" sz="2000" b="1" dirty="0">
                <a:solidFill>
                  <a:schemeClr val="tx1"/>
                </a:solidFill>
                <a:latin typeface="Arial" charset="0"/>
              </a:rPr>
              <a:t>van de doelstellingen </a:t>
            </a:r>
            <a:r>
              <a:rPr lang="nl-NL" sz="2000" b="1" u="sng" dirty="0">
                <a:solidFill>
                  <a:schemeClr val="tx1"/>
                </a:solidFill>
                <a:latin typeface="Arial" charset="0"/>
              </a:rPr>
              <a:t>behaald</a:t>
            </a:r>
            <a:r>
              <a:rPr lang="nl-NL" sz="2000" b="1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>
              <a:buNone/>
            </a:pPr>
            <a:endParaRPr lang="nl-BE" sz="4400" dirty="0"/>
          </a:p>
        </p:txBody>
      </p:sp>
    </p:spTree>
    <p:extLst>
      <p:ext uri="{BB962C8B-B14F-4D97-AF65-F5344CB8AC3E}">
        <p14:creationId xmlns:p14="http://schemas.microsoft.com/office/powerpoint/2010/main" val="30457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ts val="3800"/>
              </a:lnSpc>
            </a:pP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Belangrijkste</a:t>
            </a:r>
            <a:r>
              <a:rPr lang="fr-FR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resultaten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1296000" y="1285103"/>
            <a:ext cx="7416000" cy="4506097"/>
          </a:xfrm>
        </p:spPr>
        <p:txBody>
          <a:bodyPr/>
          <a:lstStyle/>
          <a:p>
            <a:pPr>
              <a:buNone/>
            </a:pPr>
            <a:endParaRPr lang="nl-NL" sz="1600" b="1" dirty="0" smtClean="0">
              <a:solidFill>
                <a:srgbClr val="008571"/>
              </a:solidFill>
              <a:latin typeface="Arial" charset="0"/>
            </a:endParaRPr>
          </a:p>
          <a:p>
            <a:pPr>
              <a:buNone/>
            </a:pPr>
            <a:r>
              <a:rPr lang="nl-NL" sz="1600" b="1" dirty="0" smtClean="0">
                <a:latin typeface="Arial" charset="0"/>
              </a:rPr>
              <a:t>Algemeen </a:t>
            </a:r>
            <a:r>
              <a:rPr lang="nl-NL" sz="1600" b="1" dirty="0">
                <a:latin typeface="Arial" charset="0"/>
              </a:rPr>
              <a:t>besluit: </a:t>
            </a:r>
          </a:p>
          <a:p>
            <a:pPr marL="457200" lvl="1" indent="0"/>
            <a:endParaRPr lang="nl-NL" sz="1600" b="1" dirty="0">
              <a:solidFill>
                <a:schemeClr val="tx1"/>
              </a:solidFill>
              <a:latin typeface="Arial" charset="0"/>
            </a:endParaRPr>
          </a:p>
          <a:p>
            <a:pPr marL="288000" lvl="1" indent="0">
              <a:buNone/>
            </a:pPr>
            <a:r>
              <a:rPr lang="nl-NL" sz="1600" dirty="0">
                <a:solidFill>
                  <a:schemeClr val="tx1"/>
                </a:solidFill>
                <a:latin typeface="Arial" charset="0"/>
              </a:rPr>
              <a:t>Enkele onderdelen werden </a:t>
            </a:r>
            <a:r>
              <a:rPr lang="nl-NL" sz="1600" b="1" u="sng" dirty="0">
                <a:solidFill>
                  <a:schemeClr val="tx1"/>
                </a:solidFill>
                <a:latin typeface="Arial" charset="0"/>
              </a:rPr>
              <a:t>net niet behaald</a:t>
            </a:r>
          </a:p>
          <a:p>
            <a:pPr marL="914400" lvl="2" indent="0">
              <a:buNone/>
            </a:pPr>
            <a:endParaRPr lang="nl-NL" sz="1600" dirty="0" smtClean="0">
              <a:latin typeface="Arial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Arial" charset="0"/>
              </a:rPr>
              <a:t>Doelstelling inzake </a:t>
            </a:r>
            <a:r>
              <a:rPr lang="nl-NL" sz="1600" dirty="0" smtClean="0">
                <a:latin typeface="Arial" charset="0"/>
              </a:rPr>
              <a:t>het beschikbaar stellen van ondertitels voor doven en slechthorenden (SD 4) op andere platformen (dan televisie) tegen eind 2014 is niet behaald.</a:t>
            </a:r>
          </a:p>
          <a:p>
            <a:pPr marL="914400" lvl="2" indent="0">
              <a:buNone/>
            </a:pPr>
            <a:endParaRPr lang="nl-NL" sz="1600" dirty="0">
              <a:latin typeface="Arial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Arial" charset="0"/>
              </a:rPr>
              <a:t>Doelstelling </a:t>
            </a:r>
            <a:r>
              <a:rPr lang="nl-NL" sz="1600" dirty="0">
                <a:latin typeface="Arial" charset="0"/>
              </a:rPr>
              <a:t>inzake streefcijfers voor personeelsbestand, meer specifiek personen met een handicap </a:t>
            </a:r>
            <a:r>
              <a:rPr lang="nl-NL" sz="1600" dirty="0" smtClean="0">
                <a:latin typeface="Arial" charset="0"/>
              </a:rPr>
              <a:t>(1,1% i.p.v. 1,5%) nieuwe </a:t>
            </a:r>
            <a:r>
              <a:rPr lang="nl-NL" sz="1600" dirty="0">
                <a:latin typeface="Arial" charset="0"/>
              </a:rPr>
              <a:t>Vlamingen (</a:t>
            </a:r>
            <a:r>
              <a:rPr lang="nl-NL" sz="1600" dirty="0" smtClean="0">
                <a:latin typeface="Arial" charset="0"/>
              </a:rPr>
              <a:t>2,6% </a:t>
            </a:r>
            <a:r>
              <a:rPr lang="nl-NL" sz="1600" dirty="0">
                <a:latin typeface="Arial" charset="0"/>
              </a:rPr>
              <a:t>i.p.v. </a:t>
            </a:r>
            <a:r>
              <a:rPr lang="nl-NL" sz="1600" dirty="0" smtClean="0">
                <a:latin typeface="Arial" charset="0"/>
              </a:rPr>
              <a:t>4%), vrouwen (39,1% i.p.v. 40%) en vrouwen </a:t>
            </a:r>
          </a:p>
          <a:p>
            <a:pPr marL="914400" lvl="2" indent="0">
              <a:buNone/>
            </a:pPr>
            <a:r>
              <a:rPr lang="nl-NL" sz="1600" dirty="0" smtClean="0">
                <a:latin typeface="Arial" charset="0"/>
              </a:rPr>
              <a:t>in het management (24,4% i.p.v. 33%)</a:t>
            </a:r>
            <a:endParaRPr lang="nl-NL" sz="1600" dirty="0">
              <a:latin typeface="Arial" charset="0"/>
            </a:endParaRPr>
          </a:p>
          <a:p>
            <a:pPr lvl="1">
              <a:buBlip>
                <a:blip r:embed="rId2"/>
              </a:buBlip>
            </a:pPr>
            <a:endParaRPr lang="nl-NL" sz="1600" b="1" dirty="0">
              <a:solidFill>
                <a:schemeClr val="tx1"/>
              </a:solidFill>
              <a:latin typeface="Arial" charset="0"/>
            </a:endParaRPr>
          </a:p>
          <a:p>
            <a:pPr marL="288000" lvl="1" indent="0">
              <a:buNone/>
            </a:pPr>
            <a:r>
              <a:rPr lang="nl-NL" sz="1600" dirty="0">
                <a:solidFill>
                  <a:schemeClr val="tx1"/>
                </a:solidFill>
                <a:latin typeface="Arial" charset="0"/>
              </a:rPr>
              <a:t>Voor de doelstelling inzake </a:t>
            </a:r>
            <a:r>
              <a:rPr lang="nl-NL" sz="1600" b="1" dirty="0">
                <a:solidFill>
                  <a:schemeClr val="tx1"/>
                </a:solidFill>
                <a:latin typeface="Arial" charset="0"/>
              </a:rPr>
              <a:t>bereik</a:t>
            </a:r>
            <a:r>
              <a:rPr lang="nl-NL" sz="1600" dirty="0">
                <a:solidFill>
                  <a:schemeClr val="tx1"/>
                </a:solidFill>
                <a:latin typeface="Arial" charset="0"/>
              </a:rPr>
              <a:t> op maandbasis 40% </a:t>
            </a:r>
            <a:r>
              <a:rPr lang="nl-NL" sz="1600" b="1" dirty="0">
                <a:solidFill>
                  <a:schemeClr val="tx1"/>
                </a:solidFill>
                <a:latin typeface="Arial" charset="0"/>
              </a:rPr>
              <a:t>Vlaamse surfers</a:t>
            </a:r>
            <a:r>
              <a:rPr lang="nl-NL" sz="1600" dirty="0">
                <a:solidFill>
                  <a:schemeClr val="tx1"/>
                </a:solidFill>
                <a:latin typeface="Arial" charset="0"/>
              </a:rPr>
              <a:t> &amp; minstens 30% binnen elke relevante doelgroep konden </a:t>
            </a:r>
            <a:r>
              <a:rPr lang="nl-NL" sz="1600" b="1" dirty="0">
                <a:solidFill>
                  <a:schemeClr val="tx1"/>
                </a:solidFill>
                <a:latin typeface="Arial" charset="0"/>
              </a:rPr>
              <a:t>geen conclusies </a:t>
            </a:r>
            <a:r>
              <a:rPr lang="nl-NL" sz="1600" dirty="0">
                <a:solidFill>
                  <a:schemeClr val="tx1"/>
                </a:solidFill>
                <a:latin typeface="Arial" charset="0"/>
              </a:rPr>
              <a:t>worden getrokken (technische problemen met CIM-Internetstudie)</a:t>
            </a:r>
          </a:p>
          <a:p>
            <a:pPr>
              <a:buNone/>
            </a:pPr>
            <a:endParaRPr lang="nl-BE" sz="4400" dirty="0"/>
          </a:p>
        </p:txBody>
      </p:sp>
    </p:spTree>
    <p:extLst>
      <p:ext uri="{BB962C8B-B14F-4D97-AF65-F5344CB8AC3E}">
        <p14:creationId xmlns:p14="http://schemas.microsoft.com/office/powerpoint/2010/main" val="1173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ts val="3800"/>
              </a:lnSpc>
            </a:pP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Belangrijkste</a:t>
            </a:r>
            <a:r>
              <a:rPr lang="fr-FR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resultaten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1296000" y="1285103"/>
            <a:ext cx="7416000" cy="4744994"/>
          </a:xfrm>
        </p:spPr>
        <p:txBody>
          <a:bodyPr/>
          <a:lstStyle/>
          <a:p>
            <a:pPr>
              <a:buNone/>
            </a:pPr>
            <a:r>
              <a:rPr lang="nl-NL" sz="1800" b="1" dirty="0">
                <a:latin typeface="Arial" charset="0"/>
              </a:rPr>
              <a:t>Aanbod en bereik - Portfolio (SD4 – OD 4.1.) (1/2)</a:t>
            </a:r>
          </a:p>
          <a:p>
            <a:endParaRPr lang="nl-NL" sz="1800" b="1" dirty="0">
              <a:latin typeface="Arial" charset="0"/>
            </a:endParaRPr>
          </a:p>
          <a:p>
            <a:pPr marL="288000" lvl="1" indent="0">
              <a:buNone/>
            </a:pPr>
            <a:r>
              <a:rPr lang="nl-NL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nl-NL" sz="1800" u="sng" dirty="0">
                <a:solidFill>
                  <a:schemeClr val="tx1"/>
                </a:solidFill>
                <a:latin typeface="Arial" charset="0"/>
              </a:rPr>
              <a:t>#Media</a:t>
            </a:r>
            <a:r>
              <a:rPr lang="nl-NL" sz="1800" dirty="0">
                <a:solidFill>
                  <a:schemeClr val="tx1"/>
                </a:solidFill>
                <a:latin typeface="Arial" charset="0"/>
              </a:rPr>
              <a:t>: VRT zal op maandbasis 90% van bevolking bereiken.</a:t>
            </a:r>
          </a:p>
          <a:p>
            <a:pPr marL="457200" lvl="1" indent="0"/>
            <a:endParaRPr lang="nl-NL" sz="1800" dirty="0">
              <a:solidFill>
                <a:schemeClr val="tx1"/>
              </a:solidFill>
              <a:latin typeface="Arial" charset="0"/>
            </a:endParaRPr>
          </a:p>
          <a:p>
            <a:pPr marL="576000" lvl="2" indent="0">
              <a:buNone/>
            </a:pPr>
            <a:r>
              <a:rPr lang="nl-NL" sz="1800" dirty="0">
                <a:latin typeface="Arial" charset="0"/>
              </a:rPr>
              <a:t>    VRT bereikte in </a:t>
            </a:r>
            <a:r>
              <a:rPr lang="nl-NL" sz="1800" dirty="0" smtClean="0">
                <a:latin typeface="Arial" charset="0"/>
              </a:rPr>
              <a:t>2014 </a:t>
            </a:r>
            <a:r>
              <a:rPr lang="nl-NL" sz="1800" dirty="0">
                <a:latin typeface="Arial" charset="0"/>
              </a:rPr>
              <a:t>maandelijks gemiddeld </a:t>
            </a:r>
            <a:r>
              <a:rPr lang="nl-NL" sz="1800" b="1" u="sng" dirty="0" smtClean="0">
                <a:latin typeface="Arial" charset="0"/>
              </a:rPr>
              <a:t>96,5%</a:t>
            </a:r>
            <a:r>
              <a:rPr lang="nl-NL" sz="1800" dirty="0" smtClean="0">
                <a:latin typeface="Arial" charset="0"/>
              </a:rPr>
              <a:t> </a:t>
            </a:r>
            <a:r>
              <a:rPr lang="nl-NL" sz="1800" dirty="0">
                <a:latin typeface="Arial" charset="0"/>
              </a:rPr>
              <a:t>van bevolking.</a:t>
            </a:r>
          </a:p>
          <a:p>
            <a:pPr marL="914400" lvl="2" indent="0"/>
            <a:endParaRPr lang="nl-NL" sz="1800" dirty="0">
              <a:latin typeface="Arial" charset="0"/>
            </a:endParaRPr>
          </a:p>
          <a:p>
            <a:pPr lvl="1">
              <a:buBlip>
                <a:blip r:embed="rId2"/>
              </a:buBlip>
            </a:pPr>
            <a:endParaRPr lang="nl-NL" sz="1800" dirty="0">
              <a:solidFill>
                <a:schemeClr val="tx1"/>
              </a:solidFill>
              <a:latin typeface="Arial" charset="0"/>
            </a:endParaRPr>
          </a:p>
          <a:p>
            <a:pPr marL="288000" lvl="1" indent="0">
              <a:buNone/>
            </a:pPr>
            <a:r>
              <a:rPr lang="nl-NL" sz="1800" u="sng" dirty="0">
                <a:solidFill>
                  <a:schemeClr val="tx1"/>
                </a:solidFill>
                <a:latin typeface="Arial" charset="0"/>
              </a:rPr>
              <a:t>Radio</a:t>
            </a:r>
            <a:r>
              <a:rPr lang="nl-NL" sz="1800" dirty="0">
                <a:solidFill>
                  <a:schemeClr val="tx1"/>
                </a:solidFill>
                <a:latin typeface="Arial" charset="0"/>
              </a:rPr>
              <a:t>: VRT bereikt op weekbasis minstens 70% van </a:t>
            </a:r>
            <a:r>
              <a:rPr lang="nl-NL" sz="1800" dirty="0" smtClean="0">
                <a:solidFill>
                  <a:schemeClr val="tx1"/>
                </a:solidFill>
                <a:latin typeface="Arial" charset="0"/>
              </a:rPr>
              <a:t>Vlaamse radioluisteraars </a:t>
            </a:r>
            <a:r>
              <a:rPr lang="nl-NL" sz="1800" dirty="0">
                <a:solidFill>
                  <a:schemeClr val="tx1"/>
                </a:solidFill>
                <a:latin typeface="Arial" charset="0"/>
              </a:rPr>
              <a:t>en minstens 60% binnen elke relevante doelgroep (leeftijd: 12-24, 25-44, 45-64, 65+, geslacht: M/V, opleidingsniveau: LSO, HSO, HO)</a:t>
            </a:r>
          </a:p>
          <a:p>
            <a:pPr marL="457200" lvl="1" indent="0"/>
            <a:endParaRPr lang="nl-NL" sz="1800" dirty="0">
              <a:solidFill>
                <a:schemeClr val="tx1"/>
              </a:solidFill>
              <a:latin typeface="Arial" charset="0"/>
            </a:endParaRPr>
          </a:p>
          <a:p>
            <a:pPr marL="576000" lvl="2" indent="0">
              <a:buNone/>
            </a:pPr>
            <a:r>
              <a:rPr lang="nl-NL" sz="1800" dirty="0">
                <a:latin typeface="Arial" charset="0"/>
              </a:rPr>
              <a:t>     VRT bereikte in </a:t>
            </a:r>
            <a:r>
              <a:rPr lang="nl-NL" sz="1800" dirty="0" smtClean="0">
                <a:latin typeface="Arial" charset="0"/>
              </a:rPr>
              <a:t>2014 </a:t>
            </a:r>
            <a:r>
              <a:rPr lang="nl-NL" sz="1800" dirty="0">
                <a:latin typeface="Arial" charset="0"/>
              </a:rPr>
              <a:t>wekelijks </a:t>
            </a:r>
            <a:r>
              <a:rPr lang="nl-NL" sz="1800" b="1" u="sng" smtClean="0">
                <a:latin typeface="Arial" charset="0"/>
              </a:rPr>
              <a:t>78,2</a:t>
            </a:r>
            <a:r>
              <a:rPr lang="nl-NL" sz="1800" b="1" u="sng" smtClean="0">
                <a:latin typeface="Arial" charset="0"/>
              </a:rPr>
              <a:t>%</a:t>
            </a:r>
            <a:r>
              <a:rPr lang="nl-NL" sz="1800" smtClean="0">
                <a:latin typeface="Arial" charset="0"/>
              </a:rPr>
              <a:t> </a:t>
            </a:r>
            <a:r>
              <a:rPr lang="nl-NL" sz="1800" dirty="0">
                <a:latin typeface="Arial" charset="0"/>
              </a:rPr>
              <a:t>van </a:t>
            </a:r>
            <a:r>
              <a:rPr lang="nl-NL" sz="1800" dirty="0" smtClean="0">
                <a:latin typeface="Arial" charset="0"/>
              </a:rPr>
              <a:t>Vlaamse   </a:t>
            </a:r>
          </a:p>
          <a:p>
            <a:pPr marL="576000" lvl="2" indent="0">
              <a:buNone/>
            </a:pPr>
            <a:r>
              <a:rPr lang="nl-NL" sz="1800" dirty="0">
                <a:latin typeface="Arial" charset="0"/>
              </a:rPr>
              <a:t> </a:t>
            </a:r>
            <a:r>
              <a:rPr lang="nl-NL" sz="1800" dirty="0" smtClean="0">
                <a:latin typeface="Arial" charset="0"/>
              </a:rPr>
              <a:t>    radioluisteraars </a:t>
            </a:r>
            <a:endParaRPr lang="nl-NL" sz="1800" dirty="0">
              <a:latin typeface="Arial" charset="0"/>
            </a:endParaRPr>
          </a:p>
          <a:p>
            <a:pPr marL="914400" lvl="2" indent="0">
              <a:buNone/>
            </a:pPr>
            <a:r>
              <a:rPr lang="nl-NL" sz="1800" dirty="0" smtClean="0">
                <a:latin typeface="Arial" charset="0"/>
              </a:rPr>
              <a:t>Voor elke doelgroep </a:t>
            </a:r>
            <a:r>
              <a:rPr lang="nl-NL" sz="1800" dirty="0">
                <a:latin typeface="Arial" charset="0"/>
              </a:rPr>
              <a:t>werden </a:t>
            </a:r>
            <a:r>
              <a:rPr lang="nl-NL" sz="1800" dirty="0" smtClean="0">
                <a:latin typeface="Arial" charset="0"/>
              </a:rPr>
              <a:t>resultaat </a:t>
            </a:r>
            <a:r>
              <a:rPr lang="nl-NL" sz="1800" dirty="0">
                <a:latin typeface="Arial" charset="0"/>
              </a:rPr>
              <a:t>behaald.</a:t>
            </a:r>
          </a:p>
          <a:p>
            <a:pPr lvl="1">
              <a:buBlip>
                <a:blip r:embed="rId2"/>
              </a:buBlip>
            </a:pPr>
            <a:endParaRPr lang="nl-NL" sz="1800" dirty="0">
              <a:latin typeface="Arial" charset="0"/>
            </a:endParaRPr>
          </a:p>
          <a:p>
            <a:pPr>
              <a:buNone/>
            </a:pP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5865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ts val="3800"/>
              </a:lnSpc>
            </a:pP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Belangrijkste</a:t>
            </a:r>
            <a:r>
              <a:rPr lang="fr-FR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resultaten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1296000" y="1285103"/>
            <a:ext cx="7416000" cy="4506097"/>
          </a:xfrm>
        </p:spPr>
        <p:txBody>
          <a:bodyPr/>
          <a:lstStyle/>
          <a:p>
            <a:pPr>
              <a:buNone/>
            </a:pPr>
            <a:r>
              <a:rPr lang="nl-NL" sz="1600" b="1" dirty="0">
                <a:latin typeface="Arial" charset="0"/>
              </a:rPr>
              <a:t>Aanbod en bereik - Portfolio (SD4 – OD 4.1.) (2/2)</a:t>
            </a:r>
          </a:p>
          <a:p>
            <a:endParaRPr lang="nl-NL" sz="1600" b="1" dirty="0">
              <a:latin typeface="Arial" charset="0"/>
            </a:endParaRPr>
          </a:p>
          <a:p>
            <a:pPr marL="288000" lvl="1" indent="0">
              <a:buNone/>
            </a:pPr>
            <a:r>
              <a:rPr lang="nl-NL" sz="1600" u="sng" dirty="0">
                <a:solidFill>
                  <a:schemeClr val="tx1"/>
                </a:solidFill>
                <a:latin typeface="Arial" charset="0"/>
              </a:rPr>
              <a:t>TV</a:t>
            </a:r>
            <a:r>
              <a:rPr lang="nl-NL" sz="1600" dirty="0">
                <a:solidFill>
                  <a:schemeClr val="tx1"/>
                </a:solidFill>
                <a:latin typeface="Arial" charset="0"/>
              </a:rPr>
              <a:t>: VRT bereikt op weekbasis minstens 75% van Vl. Televisiekijker en minstens 65% binnen elke relevante doelgroep (leeftijd: 4-12, 12-24, 25-44, 45-64, 65+, geslacht: M/V, opleidingsniveau: LSO, HSO, HO)</a:t>
            </a:r>
          </a:p>
          <a:p>
            <a:pPr lvl="1">
              <a:buBlip>
                <a:blip r:embed="rId2"/>
              </a:buBlip>
            </a:pPr>
            <a:endParaRPr lang="nl-NL" sz="1600" dirty="0">
              <a:solidFill>
                <a:schemeClr val="tx1"/>
              </a:solidFill>
              <a:latin typeface="Arial" charset="0"/>
            </a:endParaRPr>
          </a:p>
          <a:p>
            <a:pPr marL="576000" lvl="2" indent="0">
              <a:buNone/>
            </a:pPr>
            <a:r>
              <a:rPr lang="nl-NL" sz="1600" dirty="0" smtClean="0">
                <a:latin typeface="Arial" charset="0"/>
              </a:rPr>
              <a:t>   </a:t>
            </a:r>
            <a:r>
              <a:rPr lang="nl-NL" sz="1600" dirty="0">
                <a:latin typeface="Arial" charset="0"/>
              </a:rPr>
              <a:t>VRT bereikte in </a:t>
            </a:r>
            <a:r>
              <a:rPr lang="nl-NL" sz="1600" dirty="0" smtClean="0">
                <a:latin typeface="Arial" charset="0"/>
              </a:rPr>
              <a:t>2014 </a:t>
            </a:r>
            <a:r>
              <a:rPr lang="nl-NL" sz="1600" dirty="0">
                <a:latin typeface="Arial" charset="0"/>
              </a:rPr>
              <a:t>op weekbasis </a:t>
            </a:r>
            <a:r>
              <a:rPr lang="nl-NL" sz="1600" b="1" u="sng" dirty="0" smtClean="0">
                <a:latin typeface="Arial" charset="0"/>
              </a:rPr>
              <a:t>88,4%</a:t>
            </a:r>
            <a:r>
              <a:rPr lang="nl-NL" sz="1600" dirty="0" smtClean="0">
                <a:latin typeface="Arial" charset="0"/>
              </a:rPr>
              <a:t> </a:t>
            </a:r>
            <a:r>
              <a:rPr lang="nl-NL" sz="1600" dirty="0">
                <a:latin typeface="Arial" charset="0"/>
              </a:rPr>
              <a:t>van de Vlaamse televisiekijkers </a:t>
            </a:r>
            <a:endParaRPr lang="nl-NL" sz="1600" dirty="0" smtClean="0">
              <a:latin typeface="Arial" charset="0"/>
            </a:endParaRPr>
          </a:p>
          <a:p>
            <a:pPr marL="576000" lvl="2" indent="0">
              <a:buNone/>
            </a:pPr>
            <a:r>
              <a:rPr lang="nl-NL" sz="1600" dirty="0" smtClean="0">
                <a:latin typeface="Arial" charset="0"/>
              </a:rPr>
              <a:t> Voor elk van </a:t>
            </a:r>
            <a:r>
              <a:rPr lang="nl-NL" sz="1600" dirty="0">
                <a:latin typeface="Arial" charset="0"/>
              </a:rPr>
              <a:t>de </a:t>
            </a:r>
            <a:r>
              <a:rPr lang="nl-NL" sz="1600" dirty="0" smtClean="0">
                <a:latin typeface="Arial" charset="0"/>
              </a:rPr>
              <a:t>relevante </a:t>
            </a:r>
            <a:r>
              <a:rPr lang="nl-NL" sz="1600" dirty="0">
                <a:latin typeface="Arial" charset="0"/>
              </a:rPr>
              <a:t>doelgroepen </a:t>
            </a:r>
            <a:r>
              <a:rPr lang="nl-NL" sz="1600" dirty="0" smtClean="0">
                <a:latin typeface="Arial" charset="0"/>
              </a:rPr>
              <a:t>werd </a:t>
            </a:r>
            <a:r>
              <a:rPr lang="nl-NL" sz="1600" dirty="0">
                <a:latin typeface="Arial" charset="0"/>
              </a:rPr>
              <a:t>de </a:t>
            </a:r>
            <a:r>
              <a:rPr lang="nl-NL" sz="1600" dirty="0" smtClean="0">
                <a:latin typeface="Arial" charset="0"/>
              </a:rPr>
              <a:t>doelstelling </a:t>
            </a:r>
            <a:r>
              <a:rPr lang="nl-NL" sz="1600" dirty="0">
                <a:latin typeface="Arial" charset="0"/>
              </a:rPr>
              <a:t>behaald.</a:t>
            </a:r>
          </a:p>
          <a:p>
            <a:pPr lvl="1">
              <a:buBlip>
                <a:blip r:embed="rId2"/>
              </a:buBlip>
            </a:pPr>
            <a:endParaRPr lang="nl-NL" sz="1600" b="1" dirty="0">
              <a:solidFill>
                <a:schemeClr val="tx1"/>
              </a:solidFill>
              <a:latin typeface="Arial" charset="0"/>
            </a:endParaRPr>
          </a:p>
          <a:p>
            <a:pPr marL="288000" lvl="1" indent="0">
              <a:buNone/>
            </a:pPr>
            <a:r>
              <a:rPr lang="nl-NL" sz="1600" u="sng" dirty="0">
                <a:solidFill>
                  <a:schemeClr val="tx1"/>
                </a:solidFill>
                <a:latin typeface="Arial" charset="0"/>
              </a:rPr>
              <a:t>Online</a:t>
            </a:r>
            <a:r>
              <a:rPr lang="nl-NL" sz="1600" dirty="0">
                <a:solidFill>
                  <a:schemeClr val="tx1"/>
                </a:solidFill>
                <a:latin typeface="Arial" charset="0"/>
              </a:rPr>
              <a:t>: VRT bereikt op maandbasis minstens 40% van Vlaamse surfers en minstens 30% binnen elke relevante doelgroep </a:t>
            </a:r>
            <a:r>
              <a:rPr lang="nl-BE" sz="1600" dirty="0">
                <a:solidFill>
                  <a:schemeClr val="tx1"/>
                </a:solidFill>
                <a:latin typeface="Arial" charset="0"/>
              </a:rPr>
              <a:t>(leeftijd: 12-24, 25-44, 45-64, 65+, geslacht: M/V, opleidingsniveau: LSO, HSO, HO)</a:t>
            </a:r>
          </a:p>
          <a:p>
            <a:pPr lvl="1">
              <a:buBlip>
                <a:blip r:embed="rId2"/>
              </a:buBlip>
            </a:pPr>
            <a:endParaRPr lang="nl-BE" sz="1600" dirty="0">
              <a:solidFill>
                <a:schemeClr val="tx1"/>
              </a:solidFill>
              <a:latin typeface="Arial" charset="0"/>
            </a:endParaRPr>
          </a:p>
          <a:p>
            <a:pPr marL="576000" lvl="2" indent="0">
              <a:buNone/>
            </a:pPr>
            <a:r>
              <a:rPr lang="nl-BE" sz="1600" dirty="0" smtClean="0">
                <a:latin typeface="Arial" charset="0"/>
              </a:rPr>
              <a:t>De VRT stelt dat er geen gegevens van de </a:t>
            </a:r>
            <a:r>
              <a:rPr lang="nl-BE" sz="1600" dirty="0">
                <a:latin typeface="Arial" charset="0"/>
              </a:rPr>
              <a:t>CIM-internetstudie </a:t>
            </a:r>
            <a:r>
              <a:rPr lang="nl-BE" sz="1600" dirty="0" smtClean="0">
                <a:latin typeface="Arial" charset="0"/>
              </a:rPr>
              <a:t>beschikbaar zijn voor </a:t>
            </a:r>
            <a:r>
              <a:rPr lang="nl-BE" sz="1600" dirty="0">
                <a:latin typeface="Arial" charset="0"/>
              </a:rPr>
              <a:t>het </a:t>
            </a:r>
            <a:r>
              <a:rPr lang="nl-BE" sz="1600" dirty="0" err="1">
                <a:latin typeface="Arial" charset="0"/>
              </a:rPr>
              <a:t>bereiksniveau</a:t>
            </a:r>
            <a:r>
              <a:rPr lang="nl-BE" sz="1600" dirty="0">
                <a:latin typeface="Arial" charset="0"/>
              </a:rPr>
              <a:t> op maandbasis (ten gevolge van technische problemen met de studie).</a:t>
            </a:r>
            <a:endParaRPr lang="nl-NL" sz="1600" dirty="0">
              <a:latin typeface="Arial" charset="0"/>
            </a:endParaRPr>
          </a:p>
          <a:p>
            <a:pPr marL="457200" lvl="1" indent="0"/>
            <a:endParaRPr lang="nl-NL" sz="1600" dirty="0">
              <a:latin typeface="Arial" charset="0"/>
            </a:endParaRPr>
          </a:p>
          <a:p>
            <a:pPr>
              <a:buNone/>
            </a:pP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12793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ts val="3800"/>
              </a:lnSpc>
            </a:pP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Belangrijkste</a:t>
            </a:r>
            <a:r>
              <a:rPr lang="fr-FR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Arial" charset="0"/>
              </a:rPr>
              <a:t>resultaten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1296000" y="1285103"/>
            <a:ext cx="7416000" cy="4506097"/>
          </a:xfrm>
        </p:spPr>
        <p:txBody>
          <a:bodyPr/>
          <a:lstStyle/>
          <a:p>
            <a:pPr>
              <a:buBlip>
                <a:blip r:embed="rId2"/>
              </a:buBlip>
            </a:pPr>
            <a:endParaRPr lang="nl-NL" sz="1800" dirty="0">
              <a:solidFill>
                <a:srgbClr val="008571"/>
              </a:solidFill>
              <a:latin typeface="Arial" charset="0"/>
            </a:endParaRPr>
          </a:p>
          <a:p>
            <a:pPr>
              <a:buNone/>
            </a:pPr>
            <a:r>
              <a:rPr lang="nl-NL" sz="1800" b="1" dirty="0" smtClean="0">
                <a:latin typeface="Arial" charset="0"/>
              </a:rPr>
              <a:t>Aanbod </a:t>
            </a:r>
            <a:r>
              <a:rPr lang="nl-NL" sz="1800" b="1" dirty="0">
                <a:latin typeface="Arial" charset="0"/>
              </a:rPr>
              <a:t>en bereik - Portfolio (SD4 – OD 4.3.)</a:t>
            </a:r>
          </a:p>
          <a:p>
            <a:endParaRPr lang="nl-NL" sz="1800" b="1" dirty="0">
              <a:latin typeface="Arial" charset="0"/>
            </a:endParaRPr>
          </a:p>
          <a:p>
            <a:pPr marL="288000" lvl="1" indent="0">
              <a:buNone/>
            </a:pPr>
            <a:r>
              <a:rPr lang="nl-NL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nl-BE" sz="1800" dirty="0">
                <a:solidFill>
                  <a:schemeClr val="tx1"/>
                </a:solidFill>
                <a:latin typeface="Arial" charset="0"/>
              </a:rPr>
              <a:t>VRT moet aanbod toegankelijk maken voor personen met auditieve/visuele beperking.</a:t>
            </a:r>
          </a:p>
          <a:p>
            <a:pPr lvl="1">
              <a:buBlip>
                <a:blip r:embed="rId2"/>
              </a:buBlip>
            </a:pPr>
            <a:endParaRPr lang="nl-BE" sz="1800" dirty="0">
              <a:solidFill>
                <a:schemeClr val="tx1"/>
              </a:solidFill>
              <a:latin typeface="Arial" charset="0"/>
            </a:endParaRPr>
          </a:p>
          <a:p>
            <a:pPr marL="576000" lvl="2" indent="0">
              <a:buNone/>
            </a:pPr>
            <a:r>
              <a:rPr lang="nl-BE" sz="1800" dirty="0" smtClean="0">
                <a:latin typeface="Arial" charset="0"/>
              </a:rPr>
              <a:t>Aanbod </a:t>
            </a:r>
            <a:r>
              <a:rPr lang="nl-BE" sz="1800" dirty="0">
                <a:latin typeface="Arial" charset="0"/>
              </a:rPr>
              <a:t>voor blinden en </a:t>
            </a:r>
            <a:r>
              <a:rPr lang="nl-BE" sz="1800" dirty="0" smtClean="0">
                <a:latin typeface="Arial" charset="0"/>
              </a:rPr>
              <a:t>slechtzienden</a:t>
            </a:r>
            <a:endParaRPr lang="nl-BE" sz="1800" dirty="0">
              <a:latin typeface="Arial" charset="0"/>
            </a:endParaRPr>
          </a:p>
          <a:p>
            <a:pPr marL="576000" lvl="2" indent="0">
              <a:buNone/>
            </a:pPr>
            <a:r>
              <a:rPr lang="nl-BE" sz="1800" dirty="0" smtClean="0">
                <a:latin typeface="Arial" charset="0"/>
              </a:rPr>
              <a:t>Aanbod </a:t>
            </a:r>
            <a:r>
              <a:rPr lang="nl-BE" sz="1800" dirty="0">
                <a:latin typeface="Arial" charset="0"/>
              </a:rPr>
              <a:t>voor doven en slechthorenden</a:t>
            </a:r>
          </a:p>
          <a:p>
            <a:pPr marL="288000" lvl="1" indent="0">
              <a:buNone/>
            </a:pPr>
            <a:endParaRPr lang="nl-NL" sz="1800" dirty="0">
              <a:solidFill>
                <a:schemeClr val="tx1"/>
              </a:solidFill>
              <a:latin typeface="Arial" charset="0"/>
            </a:endParaRPr>
          </a:p>
          <a:p>
            <a:pPr lvl="2">
              <a:buBlip>
                <a:blip r:embed="rId2"/>
              </a:buBlip>
            </a:pPr>
            <a:endParaRPr lang="nl-NL" sz="1800" dirty="0">
              <a:latin typeface="Arial" charset="0"/>
            </a:endParaRPr>
          </a:p>
          <a:p>
            <a:pPr marL="457200" lvl="1" indent="0">
              <a:buNone/>
            </a:pPr>
            <a:r>
              <a:rPr lang="nl-NL" sz="1800" b="1" dirty="0" smtClean="0">
                <a:solidFill>
                  <a:schemeClr val="tx1"/>
                </a:solidFill>
                <a:latin typeface="Arial" charset="0"/>
              </a:rPr>
              <a:t>Onderdeel niet behaald: </a:t>
            </a:r>
            <a:r>
              <a:rPr lang="nl-NL" sz="1800" dirty="0">
                <a:solidFill>
                  <a:schemeClr val="tx1"/>
                </a:solidFill>
                <a:latin typeface="Arial" charset="0"/>
              </a:rPr>
              <a:t>het beschikbaar stellen van ondertitels voor doven en slechthorenden (SD 4) op andere platformen (dan televisie) tegen eind </a:t>
            </a:r>
            <a:r>
              <a:rPr lang="nl-NL" sz="1800" dirty="0" smtClean="0">
                <a:solidFill>
                  <a:schemeClr val="tx1"/>
                </a:solidFill>
                <a:latin typeface="Arial" charset="0"/>
              </a:rPr>
              <a:t>2014. Er is wel een stappenplan opgemaakt.</a:t>
            </a:r>
            <a:endParaRPr lang="nl-NL" sz="1800" b="1" dirty="0">
              <a:solidFill>
                <a:schemeClr val="tx1"/>
              </a:solidFill>
              <a:latin typeface="Arial" charset="0"/>
            </a:endParaRPr>
          </a:p>
          <a:p>
            <a:pPr>
              <a:buNone/>
            </a:pP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134578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_VO_V6">
  <a:themeElements>
    <a:clrScheme name="VRM">
      <a:dk1>
        <a:srgbClr val="373636"/>
      </a:dk1>
      <a:lt1>
        <a:sysClr val="window" lastClr="FFFFFF"/>
      </a:lt1>
      <a:dk2>
        <a:srgbClr val="4A856E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D2F0DD5C-7E50-4920-B7D3-BD639FE43863}"/>
    </a:ext>
  </a:extLst>
</a:theme>
</file>

<file path=ppt/theme/theme2.xml><?xml version="1.0" encoding="utf-8"?>
<a:theme xmlns:a="http://schemas.openxmlformats.org/drawingml/2006/main" name="Aangepast ontwerp">
  <a:themeElements>
    <a:clrScheme name="VRM">
      <a:dk1>
        <a:srgbClr val="373636"/>
      </a:dk1>
      <a:lt1>
        <a:sysClr val="window" lastClr="FFFFFF"/>
      </a:lt1>
      <a:dk2>
        <a:srgbClr val="4A856E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Presentatie_VRM</Template>
  <TotalTime>615</TotalTime>
  <Words>1145</Words>
  <Application>Microsoft Office PowerPoint</Application>
  <PresentationFormat>Diavoorstelling (4:3)</PresentationFormat>
  <Paragraphs>219</Paragraphs>
  <Slides>19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Calibri</vt:lpstr>
      <vt:lpstr>Arial</vt:lpstr>
      <vt:lpstr>FlandersArtSans-Bold</vt:lpstr>
      <vt:lpstr>FlandersArtSans-Regular</vt:lpstr>
      <vt:lpstr>FlandersArtSerif-Regular</vt:lpstr>
      <vt:lpstr>Presentatie_VO_V6</vt:lpstr>
      <vt:lpstr>Aangepast ontwerp</vt:lpstr>
      <vt:lpstr>Vlaamse Regulator voor de Media</vt:lpstr>
      <vt:lpstr>Toezicht naleving beheerovereenkomst VRT 2014  </vt:lpstr>
      <vt:lpstr>Toezicht naleving beheerovereenkomst VRT 2014</vt:lpstr>
      <vt:lpstr>1. Overzicht wijze meting / evaluatie </vt:lpstr>
      <vt:lpstr>Belangrijkste resultaten</vt:lpstr>
      <vt:lpstr>Belangrijkste resultaten</vt:lpstr>
      <vt:lpstr>Belangrijkste resultaten</vt:lpstr>
      <vt:lpstr>Belangrijkste resultaten</vt:lpstr>
      <vt:lpstr>Belangrijkste resultaten</vt:lpstr>
      <vt:lpstr>Belangrijkste resultaten</vt:lpstr>
      <vt:lpstr>Belangrijkste resultaten</vt:lpstr>
      <vt:lpstr>Belangrijkste resultaten</vt:lpstr>
      <vt:lpstr>Belangrijkste resultaten</vt:lpstr>
      <vt:lpstr>Belangrijkste resultaten</vt:lpstr>
      <vt:lpstr>Belangrijkste resultaten</vt:lpstr>
      <vt:lpstr>Belangrijkste resultaten</vt:lpstr>
      <vt:lpstr>Belangrijkste resultaten</vt:lpstr>
      <vt:lpstr>Aanbeveling</vt:lpstr>
      <vt:lpstr>Vlaamse Regulator voor de Media</vt:lpstr>
    </vt:vector>
  </TitlesOfParts>
  <Company>Vlaamse overheid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Vlaamse Regulator voor de Media</dc:title>
  <dc:creator>Soulliaert, Francis</dc:creator>
  <cp:lastModifiedBy>Soulliaert, Francis</cp:lastModifiedBy>
  <cp:revision>35</cp:revision>
  <cp:lastPrinted>2015-06-15T12:48:59Z</cp:lastPrinted>
  <dcterms:created xsi:type="dcterms:W3CDTF">2015-03-02T12:04:23Z</dcterms:created>
  <dcterms:modified xsi:type="dcterms:W3CDTF">2015-06-17T14:10:41Z</dcterms:modified>
</cp:coreProperties>
</file>